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6" r:id="rId4"/>
    <p:sldId id="258" r:id="rId5"/>
    <p:sldId id="260" r:id="rId6"/>
    <p:sldId id="259" r:id="rId7"/>
    <p:sldId id="261" r:id="rId8"/>
    <p:sldId id="267"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3CC4EDF-F549-48A2-B427-84976CA15E0A}" type="datetimeFigureOut">
              <a:rPr lang="en-US" smtClean="0"/>
              <a:t>4/30/2021</a:t>
            </a:fld>
            <a:endParaRPr lang="en-US"/>
          </a:p>
        </p:txBody>
      </p:sp>
      <p:sp>
        <p:nvSpPr>
          <p:cNvPr id="8" name="Slide Number Placeholder 7"/>
          <p:cNvSpPr>
            <a:spLocks noGrp="1"/>
          </p:cNvSpPr>
          <p:nvPr>
            <p:ph type="sldNum" sz="quarter" idx="11"/>
          </p:nvPr>
        </p:nvSpPr>
        <p:spPr/>
        <p:txBody>
          <a:bodyPr/>
          <a:lstStyle/>
          <a:p>
            <a:fld id="{D90532BE-9323-4F72-9D4E-3DDC0E1E9F12}"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CC4EDF-F549-48A2-B427-84976CA15E0A}" type="datetimeFigureOut">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532BE-9323-4F72-9D4E-3DDC0E1E9F1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CC4EDF-F549-48A2-B427-84976CA15E0A}" type="datetimeFigureOut">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532BE-9323-4F72-9D4E-3DDC0E1E9F1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CC4EDF-F549-48A2-B427-84976CA15E0A}" type="datetimeFigureOut">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532BE-9323-4F72-9D4E-3DDC0E1E9F1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CC4EDF-F549-48A2-B427-84976CA15E0A}" type="datetimeFigureOut">
              <a:rPr lang="en-US" smtClean="0"/>
              <a:t>4/30/2021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532BE-9323-4F72-9D4E-3DDC0E1E9F1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3CC4EDF-F549-48A2-B427-84976CA15E0A}" type="datetimeFigureOut">
              <a:rPr lang="en-US" smtClean="0"/>
              <a:t>4/30/2021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532BE-9323-4F72-9D4E-3DDC0E1E9F12}"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3CC4EDF-F549-48A2-B427-84976CA15E0A}" type="datetimeFigureOut">
              <a:rPr lang="en-US" smtClean="0"/>
              <a:t>4/30/2021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0532BE-9323-4F72-9D4E-3DDC0E1E9F12}"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CC4EDF-F549-48A2-B427-84976CA15E0A}" type="datetimeFigureOut">
              <a:rPr lang="en-US" smtClean="0"/>
              <a:t>4/30/2021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0532BE-9323-4F72-9D4E-3DDC0E1E9F1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CC4EDF-F549-48A2-B427-84976CA15E0A}" type="datetimeFigureOut">
              <a:rPr lang="en-US" smtClean="0"/>
              <a:t>4/30/2021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0532BE-9323-4F72-9D4E-3DDC0E1E9F1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CC4EDF-F549-48A2-B427-84976CA15E0A}" type="datetimeFigureOut">
              <a:rPr lang="en-US" smtClean="0"/>
              <a:t>4/30/2021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532BE-9323-4F72-9D4E-3DDC0E1E9F1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CC4EDF-F549-48A2-B427-84976CA15E0A}" type="datetimeFigureOut">
              <a:rPr lang="en-US" smtClean="0"/>
              <a:t>4/30/2021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532BE-9323-4F72-9D4E-3DDC0E1E9F1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43CC4EDF-F549-48A2-B427-84976CA15E0A}" type="datetimeFigureOut">
              <a:rPr lang="en-US" smtClean="0"/>
              <a:t>4/30/2021</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D90532BE-9323-4F72-9D4E-3DDC0E1E9F12}"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youtu.be/NoRye0YRy7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4600"/>
            <a:ext cx="8001000" cy="2597049"/>
          </a:xfrm>
        </p:spPr>
        <p:txBody>
          <a:bodyPr/>
          <a:lstStyle/>
          <a:p>
            <a:r>
              <a:rPr lang="en-US" dirty="0" smtClean="0"/>
              <a:t>Facility Cleaning Procedures</a:t>
            </a:r>
            <a:endParaRPr lang="en-US" dirty="0"/>
          </a:p>
        </p:txBody>
      </p:sp>
      <p:sp>
        <p:nvSpPr>
          <p:cNvPr id="3" name="Subtitle 2"/>
          <p:cNvSpPr>
            <a:spLocks noGrp="1"/>
          </p:cNvSpPr>
          <p:nvPr>
            <p:ph type="subTitle" idx="1"/>
          </p:nvPr>
        </p:nvSpPr>
        <p:spPr/>
        <p:txBody>
          <a:bodyPr/>
          <a:lstStyle/>
          <a:p>
            <a:r>
              <a:rPr lang="en-US" dirty="0" smtClean="0"/>
              <a:t>UTSA Campus Recreation</a:t>
            </a:r>
            <a:endParaRPr lang="en-US" dirty="0"/>
          </a:p>
        </p:txBody>
      </p:sp>
    </p:spTree>
    <p:extLst>
      <p:ext uri="{BB962C8B-B14F-4D97-AF65-F5344CB8AC3E}">
        <p14:creationId xmlns:p14="http://schemas.microsoft.com/office/powerpoint/2010/main" val="1702631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315200" cy="1154097"/>
          </a:xfrm>
        </p:spPr>
        <p:txBody>
          <a:bodyPr/>
          <a:lstStyle/>
          <a:p>
            <a:r>
              <a:rPr lang="en-US" u="sng" dirty="0" smtClean="0"/>
              <a:t>Outline</a:t>
            </a:r>
            <a:endParaRPr lang="en-US" u="sng" dirty="0"/>
          </a:p>
        </p:txBody>
      </p:sp>
      <p:sp>
        <p:nvSpPr>
          <p:cNvPr id="3" name="Content Placeholder 2"/>
          <p:cNvSpPr>
            <a:spLocks noGrp="1"/>
          </p:cNvSpPr>
          <p:nvPr>
            <p:ph idx="1"/>
          </p:nvPr>
        </p:nvSpPr>
        <p:spPr>
          <a:xfrm>
            <a:off x="914400" y="1828800"/>
            <a:ext cx="7315200" cy="4114800"/>
          </a:xfrm>
        </p:spPr>
        <p:txBody>
          <a:bodyPr>
            <a:normAutofit fontScale="92500" lnSpcReduction="20000"/>
          </a:bodyPr>
          <a:lstStyle/>
          <a:p>
            <a:r>
              <a:rPr lang="en-US" dirty="0" smtClean="0"/>
              <a:t>Introduction</a:t>
            </a:r>
          </a:p>
          <a:p>
            <a:endParaRPr lang="en-US" dirty="0" smtClean="0"/>
          </a:p>
          <a:p>
            <a:r>
              <a:rPr lang="en-US" dirty="0" smtClean="0"/>
              <a:t>Cleaning Equipment / Supplies</a:t>
            </a:r>
          </a:p>
          <a:p>
            <a:endParaRPr lang="en-US" dirty="0" smtClean="0"/>
          </a:p>
          <a:p>
            <a:r>
              <a:rPr lang="en-US" dirty="0" smtClean="0"/>
              <a:t>Location of Cleaning Materials</a:t>
            </a:r>
          </a:p>
          <a:p>
            <a:endParaRPr lang="en-US" dirty="0" smtClean="0"/>
          </a:p>
          <a:p>
            <a:r>
              <a:rPr lang="en-US" dirty="0" smtClean="0"/>
              <a:t>Understanding How to Use the Arsenal One Dispenser</a:t>
            </a:r>
          </a:p>
          <a:p>
            <a:endParaRPr lang="en-US" dirty="0" smtClean="0"/>
          </a:p>
          <a:p>
            <a:r>
              <a:rPr lang="en-US" dirty="0" smtClean="0"/>
              <a:t>Cleaning Stations and Surrounding Areas</a:t>
            </a:r>
          </a:p>
          <a:p>
            <a:endParaRPr lang="en-US" dirty="0" smtClean="0"/>
          </a:p>
          <a:p>
            <a:r>
              <a:rPr lang="en-US" dirty="0" smtClean="0"/>
              <a:t>Cleaning Procedures</a:t>
            </a:r>
          </a:p>
          <a:p>
            <a:endParaRPr lang="en-US" dirty="0" smtClean="0"/>
          </a:p>
          <a:p>
            <a:r>
              <a:rPr lang="en-US" dirty="0" smtClean="0"/>
              <a:t>Cleaning Schedule</a:t>
            </a:r>
          </a:p>
          <a:p>
            <a:endParaRPr lang="en-US" dirty="0"/>
          </a:p>
        </p:txBody>
      </p:sp>
    </p:spTree>
    <p:extLst>
      <p:ext uri="{BB962C8B-B14F-4D97-AF65-F5344CB8AC3E}">
        <p14:creationId xmlns:p14="http://schemas.microsoft.com/office/powerpoint/2010/main" val="357204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092" y="609600"/>
            <a:ext cx="7315200" cy="849297"/>
          </a:xfrm>
        </p:spPr>
        <p:txBody>
          <a:bodyPr/>
          <a:lstStyle/>
          <a:p>
            <a:r>
              <a:rPr lang="en-US" dirty="0" smtClean="0"/>
              <a:t>Introduction</a:t>
            </a:r>
            <a:endParaRPr lang="en-US" dirty="0"/>
          </a:p>
        </p:txBody>
      </p:sp>
      <p:sp>
        <p:nvSpPr>
          <p:cNvPr id="3" name="Content Placeholder 2"/>
          <p:cNvSpPr>
            <a:spLocks noGrp="1"/>
          </p:cNvSpPr>
          <p:nvPr>
            <p:ph idx="1"/>
          </p:nvPr>
        </p:nvSpPr>
        <p:spPr>
          <a:xfrm>
            <a:off x="885092" y="1524000"/>
            <a:ext cx="7315200" cy="4876800"/>
          </a:xfrm>
        </p:spPr>
        <p:txBody>
          <a:bodyPr>
            <a:normAutofit fontScale="85000" lnSpcReduction="10000"/>
          </a:bodyPr>
          <a:lstStyle/>
          <a:p>
            <a:pPr marL="45720" indent="0" algn="just">
              <a:buNone/>
            </a:pPr>
            <a:r>
              <a:rPr lang="en-US" dirty="0"/>
              <a:t>W</a:t>
            </a:r>
            <a:r>
              <a:rPr lang="en-US" dirty="0" smtClean="0"/>
              <a:t>elcome to </a:t>
            </a:r>
            <a:r>
              <a:rPr lang="en-US" dirty="0" smtClean="0"/>
              <a:t>our </a:t>
            </a:r>
            <a:r>
              <a:rPr lang="en-US" dirty="0" smtClean="0"/>
              <a:t>many new, and returning Campus </a:t>
            </a:r>
            <a:r>
              <a:rPr lang="en-US" dirty="0" smtClean="0"/>
              <a:t>Recreation Student </a:t>
            </a:r>
            <a:r>
              <a:rPr lang="en-US" dirty="0" smtClean="0"/>
              <a:t>Staff.  </a:t>
            </a:r>
            <a:r>
              <a:rPr lang="en-US" dirty="0" smtClean="0"/>
              <a:t>As we move forward to the </a:t>
            </a:r>
            <a:r>
              <a:rPr lang="en-US" dirty="0" smtClean="0"/>
              <a:t>fall 2021 </a:t>
            </a:r>
            <a:r>
              <a:rPr lang="en-US" dirty="0" smtClean="0"/>
              <a:t>semester, we have a continued responsibility to ensure we are actively keeping the facility clean and sanitized.</a:t>
            </a:r>
          </a:p>
          <a:p>
            <a:pPr marL="45720" indent="0" algn="just">
              <a:buNone/>
            </a:pPr>
            <a:endParaRPr lang="en-US" dirty="0"/>
          </a:p>
          <a:p>
            <a:pPr marL="45720" indent="0" algn="just">
              <a:buNone/>
            </a:pPr>
            <a:r>
              <a:rPr lang="en-US" dirty="0" smtClean="0"/>
              <a:t>For your safety and the safety of others, the more we practice and adhere to the following Cleaning Procedures, we will continue to stay open and provide services to our patrons.</a:t>
            </a:r>
          </a:p>
          <a:p>
            <a:pPr algn="just"/>
            <a:endParaRPr lang="en-US" dirty="0"/>
          </a:p>
          <a:p>
            <a:pPr algn="just"/>
            <a:r>
              <a:rPr lang="en-US" dirty="0" smtClean="0"/>
              <a:t>Doing our part:</a:t>
            </a:r>
          </a:p>
          <a:p>
            <a:pPr algn="just"/>
            <a:endParaRPr lang="en-US" dirty="0"/>
          </a:p>
          <a:p>
            <a:pPr algn="just"/>
            <a:r>
              <a:rPr lang="en-US" dirty="0" smtClean="0"/>
              <a:t>We have a shared responsibility to take steps to minimize the risk of COVID-19 infections on our campus.</a:t>
            </a:r>
          </a:p>
          <a:p>
            <a:pPr algn="just"/>
            <a:endParaRPr lang="en-US" dirty="0"/>
          </a:p>
          <a:p>
            <a:pPr algn="just"/>
            <a:r>
              <a:rPr lang="en-US" dirty="0" smtClean="0"/>
              <a:t>This means adhering to and promoting those measures we deem safe and appropriate for Campus Recreation.</a:t>
            </a:r>
          </a:p>
          <a:p>
            <a:pPr algn="just"/>
            <a:endParaRPr lang="en-US" dirty="0"/>
          </a:p>
          <a:p>
            <a:pPr algn="just"/>
            <a:r>
              <a:rPr lang="en-US" dirty="0" smtClean="0"/>
              <a:t>Keeping the facility clean and sanitized is a responsibility we all share.</a:t>
            </a:r>
            <a:endParaRPr lang="en-US" dirty="0"/>
          </a:p>
        </p:txBody>
      </p:sp>
    </p:spTree>
    <p:extLst>
      <p:ext uri="{BB962C8B-B14F-4D97-AF65-F5344CB8AC3E}">
        <p14:creationId xmlns:p14="http://schemas.microsoft.com/office/powerpoint/2010/main" val="3010566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1544715"/>
            <a:ext cx="7315200" cy="1198485"/>
          </a:xfrm>
        </p:spPr>
        <p:txBody>
          <a:bodyPr>
            <a:normAutofit fontScale="90000"/>
          </a:bodyPr>
          <a:lstStyle/>
          <a:p>
            <a:r>
              <a:rPr lang="en-US" sz="4400" dirty="0" smtClean="0"/>
              <a:t/>
            </a:r>
            <a:br>
              <a:rPr lang="en-US" sz="4400" dirty="0" smtClean="0"/>
            </a:br>
            <a:r>
              <a:rPr lang="en-US" sz="4400" dirty="0" smtClean="0"/>
              <a:t>Cleaning Equipment / Supplies </a:t>
            </a:r>
            <a:br>
              <a:rPr lang="en-US" sz="4400" dirty="0" smtClean="0"/>
            </a:br>
            <a:r>
              <a:rPr lang="en-US" dirty="0"/>
              <a:t/>
            </a:r>
            <a:br>
              <a:rPr lang="en-US" dirty="0"/>
            </a:br>
            <a:endParaRPr lang="en-US" dirty="0"/>
          </a:p>
        </p:txBody>
      </p:sp>
      <p:sp>
        <p:nvSpPr>
          <p:cNvPr id="5" name="Content Placeholder 4"/>
          <p:cNvSpPr>
            <a:spLocks noGrp="1"/>
          </p:cNvSpPr>
          <p:nvPr>
            <p:ph sz="quarter" idx="13"/>
          </p:nvPr>
        </p:nvSpPr>
        <p:spPr>
          <a:xfrm>
            <a:off x="914400" y="2743200"/>
            <a:ext cx="3733800" cy="3593592"/>
          </a:xfrm>
        </p:spPr>
        <p:txBody>
          <a:bodyPr>
            <a:normAutofit/>
          </a:bodyPr>
          <a:lstStyle/>
          <a:p>
            <a:pPr algn="just"/>
            <a:r>
              <a:rPr lang="en-US" dirty="0" smtClean="0"/>
              <a:t>Arsenal One Dispenser</a:t>
            </a:r>
          </a:p>
          <a:p>
            <a:pPr algn="just"/>
            <a:endParaRPr lang="en-US" dirty="0" smtClean="0"/>
          </a:p>
          <a:p>
            <a:pPr algn="just"/>
            <a:r>
              <a:rPr lang="en-US" dirty="0" smtClean="0"/>
              <a:t>Re-</a:t>
            </a:r>
            <a:r>
              <a:rPr lang="en-US" dirty="0" err="1" smtClean="0"/>
              <a:t>Juv</a:t>
            </a:r>
            <a:r>
              <a:rPr lang="en-US" dirty="0" smtClean="0"/>
              <a:t>-</a:t>
            </a:r>
            <a:r>
              <a:rPr lang="en-US" dirty="0" err="1" smtClean="0"/>
              <a:t>Nal</a:t>
            </a:r>
            <a:r>
              <a:rPr lang="en-US" dirty="0" smtClean="0"/>
              <a:t> </a:t>
            </a:r>
          </a:p>
          <a:p>
            <a:pPr algn="just"/>
            <a:endParaRPr lang="en-US" dirty="0" smtClean="0"/>
          </a:p>
          <a:p>
            <a:pPr algn="just"/>
            <a:r>
              <a:rPr lang="en-US" dirty="0" smtClean="0"/>
              <a:t>Orange Cleaning Towel</a:t>
            </a:r>
          </a:p>
          <a:p>
            <a:pPr marL="45720" indent="0" algn="just">
              <a:buNone/>
            </a:pPr>
            <a:endParaRPr lang="en-US" dirty="0" smtClean="0"/>
          </a:p>
          <a:p>
            <a:pPr algn="just"/>
            <a:r>
              <a:rPr lang="en-US" dirty="0" smtClean="0"/>
              <a:t>Gloves</a:t>
            </a:r>
            <a:endParaRPr lang="en-US" dirty="0"/>
          </a:p>
        </p:txBody>
      </p:sp>
      <p:pic>
        <p:nvPicPr>
          <p:cNvPr id="1026" name="Picture 2"/>
          <p:cNvPicPr>
            <a:picLocks noGrp="1" noChangeAspect="1" noChangeArrowheads="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486400" y="2362200"/>
            <a:ext cx="3230176" cy="37599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1241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315200" cy="1154097"/>
          </a:xfrm>
        </p:spPr>
        <p:txBody>
          <a:bodyPr>
            <a:normAutofit fontScale="90000"/>
          </a:bodyPr>
          <a:lstStyle/>
          <a:p>
            <a:r>
              <a:rPr lang="en-US" sz="4400" dirty="0" smtClean="0"/>
              <a:t>Location of </a:t>
            </a:r>
            <a:r>
              <a:rPr lang="en-US" sz="4400" dirty="0"/>
              <a:t>C</a:t>
            </a:r>
            <a:r>
              <a:rPr lang="en-US" sz="4400" dirty="0" smtClean="0"/>
              <a:t>leaning </a:t>
            </a:r>
            <a:r>
              <a:rPr lang="en-US" sz="4400" dirty="0"/>
              <a:t>M</a:t>
            </a:r>
            <a:r>
              <a:rPr lang="en-US" sz="4400" dirty="0" smtClean="0"/>
              <a:t>aterials</a:t>
            </a:r>
            <a:r>
              <a:rPr lang="en-US" dirty="0"/>
              <a:t/>
            </a:r>
            <a:br>
              <a:rPr lang="en-US" dirty="0"/>
            </a:br>
            <a:endParaRPr lang="en-US" dirty="0"/>
          </a:p>
        </p:txBody>
      </p:sp>
      <p:sp>
        <p:nvSpPr>
          <p:cNvPr id="3" name="Content Placeholder 2"/>
          <p:cNvSpPr>
            <a:spLocks noGrp="1"/>
          </p:cNvSpPr>
          <p:nvPr>
            <p:ph idx="1"/>
          </p:nvPr>
        </p:nvSpPr>
        <p:spPr>
          <a:xfrm>
            <a:off x="914400" y="2133600"/>
            <a:ext cx="7315200" cy="3962400"/>
          </a:xfrm>
        </p:spPr>
        <p:txBody>
          <a:bodyPr>
            <a:normAutofit fontScale="85000" lnSpcReduction="20000"/>
          </a:bodyPr>
          <a:lstStyle/>
          <a:p>
            <a:r>
              <a:rPr lang="en-US" dirty="0" smtClean="0"/>
              <a:t>Re-</a:t>
            </a:r>
            <a:r>
              <a:rPr lang="en-US" dirty="0" err="1" smtClean="0"/>
              <a:t>Juv</a:t>
            </a:r>
            <a:r>
              <a:rPr lang="en-US" dirty="0" smtClean="0"/>
              <a:t>-</a:t>
            </a:r>
            <a:r>
              <a:rPr lang="en-US" dirty="0" err="1" smtClean="0"/>
              <a:t>Nal</a:t>
            </a:r>
            <a:r>
              <a:rPr lang="en-US" dirty="0" smtClean="0"/>
              <a:t> spray bottles will be located at the following locations:</a:t>
            </a:r>
          </a:p>
          <a:p>
            <a:endParaRPr lang="en-US" dirty="0"/>
          </a:p>
          <a:p>
            <a:r>
              <a:rPr lang="en-US" dirty="0" smtClean="0"/>
              <a:t>North Gate</a:t>
            </a:r>
          </a:p>
          <a:p>
            <a:r>
              <a:rPr lang="en-US" dirty="0" smtClean="0"/>
              <a:t>South </a:t>
            </a:r>
            <a:r>
              <a:rPr lang="en-US" dirty="0" smtClean="0"/>
              <a:t>Gate</a:t>
            </a:r>
          </a:p>
          <a:p>
            <a:r>
              <a:rPr lang="en-US" dirty="0" smtClean="0"/>
              <a:t>Weight Room Desk</a:t>
            </a:r>
          </a:p>
          <a:p>
            <a:r>
              <a:rPr lang="en-US" dirty="0" smtClean="0"/>
              <a:t>Member Services</a:t>
            </a:r>
          </a:p>
          <a:p>
            <a:endParaRPr lang="en-US" dirty="0"/>
          </a:p>
          <a:p>
            <a:r>
              <a:rPr lang="en-US" dirty="0"/>
              <a:t>Arsenal One Dispenser is located in </a:t>
            </a:r>
            <a:r>
              <a:rPr lang="en-US" dirty="0" smtClean="0"/>
              <a:t>the maintenance </a:t>
            </a:r>
            <a:r>
              <a:rPr lang="en-US" dirty="0"/>
              <a:t>closet across from the Member Services Desk in west </a:t>
            </a:r>
            <a:r>
              <a:rPr lang="en-US" dirty="0" smtClean="0"/>
              <a:t>corridor.</a:t>
            </a:r>
          </a:p>
          <a:p>
            <a:endParaRPr lang="en-US" dirty="0"/>
          </a:p>
          <a:p>
            <a:r>
              <a:rPr lang="en-US" dirty="0" smtClean="0"/>
              <a:t>Gloves are located behind weight room desk, and on wall just inside the Member Services Door.</a:t>
            </a:r>
            <a:endParaRPr lang="en-US" dirty="0"/>
          </a:p>
          <a:p>
            <a:pPr marL="45720" indent="0">
              <a:buNone/>
            </a:pPr>
            <a:endParaRPr lang="en-US" dirty="0"/>
          </a:p>
          <a:p>
            <a:r>
              <a:rPr lang="en-US" dirty="0" smtClean="0"/>
              <a:t>Orange Cleaning towels will be available at the Weight Room Desk, and laundry area behind Member Services.</a:t>
            </a:r>
            <a:endParaRPr lang="en-US" dirty="0"/>
          </a:p>
        </p:txBody>
      </p:sp>
    </p:spTree>
    <p:extLst>
      <p:ext uri="{BB962C8B-B14F-4D97-AF65-F5344CB8AC3E}">
        <p14:creationId xmlns:p14="http://schemas.microsoft.com/office/powerpoint/2010/main" val="1998148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dirty="0"/>
              <a:t>Understanding </a:t>
            </a:r>
            <a:r>
              <a:rPr lang="en-US" sz="4400" dirty="0" smtClean="0"/>
              <a:t>How </a:t>
            </a:r>
            <a:r>
              <a:rPr lang="en-US" sz="4400" dirty="0"/>
              <a:t>to </a:t>
            </a:r>
            <a:r>
              <a:rPr lang="en-US" sz="4400" dirty="0" smtClean="0"/>
              <a:t>Use </a:t>
            </a:r>
            <a:r>
              <a:rPr lang="en-US" sz="4400" dirty="0"/>
              <a:t>the Arsenal One Dispenser</a:t>
            </a:r>
            <a:r>
              <a:rPr lang="en-US" dirty="0"/>
              <a:t/>
            </a:r>
            <a:br>
              <a:rPr lang="en-US" dirty="0"/>
            </a:br>
            <a:endParaRPr lang="en-US" dirty="0"/>
          </a:p>
        </p:txBody>
      </p:sp>
      <p:sp>
        <p:nvSpPr>
          <p:cNvPr id="3" name="Content Placeholder 2"/>
          <p:cNvSpPr>
            <a:spLocks noGrp="1"/>
          </p:cNvSpPr>
          <p:nvPr>
            <p:ph idx="1"/>
          </p:nvPr>
        </p:nvSpPr>
        <p:spPr>
          <a:xfrm>
            <a:off x="905608" y="2286000"/>
            <a:ext cx="7315200" cy="3810000"/>
          </a:xfrm>
        </p:spPr>
        <p:txBody>
          <a:bodyPr>
            <a:normAutofit/>
          </a:bodyPr>
          <a:lstStyle/>
          <a:p>
            <a:pPr marL="45720" indent="0">
              <a:buNone/>
            </a:pPr>
            <a:endParaRPr lang="en-US" sz="2800" dirty="0" smtClean="0"/>
          </a:p>
          <a:p>
            <a:pPr marL="45720" indent="0">
              <a:buNone/>
            </a:pPr>
            <a:r>
              <a:rPr lang="en-US" u="sng" dirty="0" smtClean="0">
                <a:hlinkClick r:id="rId2"/>
              </a:rPr>
              <a:t>https</a:t>
            </a:r>
            <a:r>
              <a:rPr lang="en-US" u="sng" dirty="0">
                <a:hlinkClick r:id="rId2"/>
              </a:rPr>
              <a:t>://youtu.be/NoRye0YRy7I</a:t>
            </a:r>
            <a:endParaRPr lang="en-US" dirty="0"/>
          </a:p>
          <a:p>
            <a:pPr marL="45720" indent="0">
              <a:buNone/>
            </a:pPr>
            <a:endParaRPr lang="en-US" sz="2800" dirty="0" smtClean="0"/>
          </a:p>
          <a:p>
            <a:r>
              <a:rPr lang="en-US" dirty="0" smtClean="0"/>
              <a:t>You are to ensure spray bottles are filled regularly.</a:t>
            </a:r>
          </a:p>
          <a:p>
            <a:pPr marL="45720" indent="0">
              <a:buNone/>
            </a:pPr>
            <a:endParaRPr lang="en-US" dirty="0" smtClean="0"/>
          </a:p>
          <a:p>
            <a:r>
              <a:rPr lang="en-US" dirty="0" smtClean="0"/>
              <a:t>Inform building maintenance if you need assistance.</a:t>
            </a:r>
          </a:p>
          <a:p>
            <a:pPr marL="45720" indent="0">
              <a:buNone/>
            </a:pPr>
            <a:endParaRPr lang="en-US" dirty="0" smtClean="0"/>
          </a:p>
        </p:txBody>
      </p:sp>
      <p:sp>
        <p:nvSpPr>
          <p:cNvPr id="5" name="Rectangle 1"/>
          <p:cNvSpPr>
            <a:spLocks noChangeArrowheads="1"/>
          </p:cNvSpPr>
          <p:nvPr/>
        </p:nvSpPr>
        <p:spPr bwMode="auto">
          <a:xfrm>
            <a:off x="0" y="-1985160"/>
            <a:ext cx="91440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6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94701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915" y="676353"/>
            <a:ext cx="7315200" cy="1154097"/>
          </a:xfrm>
        </p:spPr>
        <p:txBody>
          <a:bodyPr>
            <a:noAutofit/>
          </a:bodyPr>
          <a:lstStyle/>
          <a:p>
            <a:r>
              <a:rPr lang="en-US" dirty="0"/>
              <a:t>Cleaning </a:t>
            </a:r>
            <a:r>
              <a:rPr lang="en-US" dirty="0" smtClean="0"/>
              <a:t>Stations and </a:t>
            </a:r>
            <a:br>
              <a:rPr lang="en-US" dirty="0" smtClean="0"/>
            </a:br>
            <a:r>
              <a:rPr lang="en-US" dirty="0" smtClean="0"/>
              <a:t>Surrounding Areas</a:t>
            </a:r>
            <a:endParaRPr lang="en-US" dirty="0"/>
          </a:p>
        </p:txBody>
      </p:sp>
      <p:sp>
        <p:nvSpPr>
          <p:cNvPr id="3" name="Content Placeholder 2"/>
          <p:cNvSpPr>
            <a:spLocks noGrp="1"/>
          </p:cNvSpPr>
          <p:nvPr>
            <p:ph idx="1"/>
          </p:nvPr>
        </p:nvSpPr>
        <p:spPr/>
        <p:txBody>
          <a:bodyPr/>
          <a:lstStyle/>
          <a:p>
            <a:endParaRPr lang="en-US" dirty="0" smtClean="0"/>
          </a:p>
          <a:p>
            <a:endParaRPr lang="en-US" u="sng" dirty="0"/>
          </a:p>
          <a:p>
            <a:endParaRPr lang="en-US" dirty="0"/>
          </a:p>
        </p:txBody>
      </p:sp>
      <p:sp>
        <p:nvSpPr>
          <p:cNvPr id="5" name="TextBox 4"/>
          <p:cNvSpPr txBox="1"/>
          <p:nvPr/>
        </p:nvSpPr>
        <p:spPr>
          <a:xfrm>
            <a:off x="1066800" y="2133600"/>
            <a:ext cx="7315200" cy="4093428"/>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t>North and South </a:t>
            </a:r>
            <a:r>
              <a:rPr lang="en-US" sz="2000" dirty="0" smtClean="0"/>
              <a:t>Gate Entrance</a:t>
            </a:r>
          </a:p>
          <a:p>
            <a:pPr marL="342900" indent="-342900">
              <a:buFont typeface="Arial" panose="020B0604020202020204" pitchFamily="34" charset="0"/>
              <a:buChar char="•"/>
            </a:pPr>
            <a:r>
              <a:rPr lang="en-US" sz="2000" dirty="0" smtClean="0"/>
              <a:t>Member </a:t>
            </a:r>
            <a:r>
              <a:rPr lang="en-US" sz="2000" dirty="0" smtClean="0"/>
              <a:t>Services </a:t>
            </a:r>
            <a:r>
              <a:rPr lang="en-US" sz="2000" dirty="0" smtClean="0"/>
              <a:t>Desk, Paseo Atrium, Lounge, Game Area</a:t>
            </a:r>
            <a:endParaRPr lang="en-US" sz="2000" dirty="0" smtClean="0"/>
          </a:p>
          <a:p>
            <a:pPr marL="342900" indent="-342900">
              <a:buFont typeface="Arial" panose="020B0604020202020204" pitchFamily="34" charset="0"/>
              <a:buChar char="•"/>
            </a:pPr>
            <a:r>
              <a:rPr lang="en-US" sz="2000" dirty="0" smtClean="0"/>
              <a:t>Weight Room Desk</a:t>
            </a:r>
          </a:p>
          <a:p>
            <a:pPr marL="342900" indent="-342900">
              <a:buFont typeface="Arial" panose="020B0604020202020204" pitchFamily="34" charset="0"/>
              <a:buChar char="•"/>
            </a:pPr>
            <a:r>
              <a:rPr lang="en-US" sz="2000" dirty="0" smtClean="0"/>
              <a:t>Elevators</a:t>
            </a:r>
          </a:p>
          <a:p>
            <a:pPr marL="342900" indent="-342900">
              <a:buFont typeface="Arial" panose="020B0604020202020204" pitchFamily="34" charset="0"/>
              <a:buChar char="•"/>
            </a:pPr>
            <a:r>
              <a:rPr lang="en-US" sz="2000" dirty="0" smtClean="0"/>
              <a:t>Corridors/Hallways</a:t>
            </a:r>
          </a:p>
          <a:p>
            <a:pPr marL="342900" indent="-342900">
              <a:buFont typeface="Arial" panose="020B0604020202020204" pitchFamily="34" charset="0"/>
              <a:buChar char="•"/>
            </a:pPr>
            <a:r>
              <a:rPr lang="en-US" sz="2000" dirty="0" smtClean="0"/>
              <a:t>Vending Machines</a:t>
            </a:r>
          </a:p>
          <a:p>
            <a:pPr marL="342900" indent="-342900">
              <a:buFont typeface="Arial" panose="020B0604020202020204" pitchFamily="34" charset="0"/>
              <a:buChar char="•"/>
            </a:pPr>
            <a:r>
              <a:rPr lang="en-US" sz="2000" dirty="0" smtClean="0"/>
              <a:t>Men’s and Women’s Restrooms</a:t>
            </a:r>
          </a:p>
          <a:p>
            <a:pPr marL="342900" indent="-342900">
              <a:buFont typeface="Arial" panose="020B0604020202020204" pitchFamily="34" charset="0"/>
              <a:buChar char="•"/>
            </a:pPr>
            <a:r>
              <a:rPr lang="en-US" sz="2000" dirty="0" smtClean="0"/>
              <a:t>Outdoor Resource Center</a:t>
            </a:r>
          </a:p>
          <a:p>
            <a:pPr marL="342900" indent="-342900">
              <a:buFont typeface="Arial" panose="020B0604020202020204" pitchFamily="34" charset="0"/>
              <a:buChar char="•"/>
            </a:pPr>
            <a:r>
              <a:rPr lang="en-US" sz="2000" dirty="0" smtClean="0"/>
              <a:t>Weight and Cardio </a:t>
            </a:r>
            <a:r>
              <a:rPr lang="en-US" sz="2000" dirty="0" smtClean="0"/>
              <a:t>Spaces</a:t>
            </a:r>
          </a:p>
          <a:p>
            <a:pPr marL="342900" indent="-342900">
              <a:buFont typeface="Arial" panose="020B0604020202020204" pitchFamily="34" charset="0"/>
              <a:buChar char="•"/>
            </a:pPr>
            <a:r>
              <a:rPr lang="en-US" sz="2000" dirty="0" smtClean="0"/>
              <a:t>MAC Gym &amp; Workout area</a:t>
            </a:r>
            <a:endParaRPr lang="en-US" sz="2000" dirty="0" smtClean="0"/>
          </a:p>
          <a:p>
            <a:pPr marL="342900" indent="-342900">
              <a:buFont typeface="Arial" panose="020B0604020202020204" pitchFamily="34" charset="0"/>
              <a:buChar char="•"/>
            </a:pPr>
            <a:r>
              <a:rPr lang="en-US" sz="2000" dirty="0" smtClean="0"/>
              <a:t>High touch point surfaces such as doorknobs, chairs, railings, and padded surfaces in gym</a:t>
            </a:r>
          </a:p>
          <a:p>
            <a:pPr marL="342900" indent="-342900">
              <a:buFont typeface="Arial" panose="020B0604020202020204" pitchFamily="34" charset="0"/>
              <a:buChar char="•"/>
            </a:pPr>
            <a:r>
              <a:rPr lang="en-US" sz="2000" dirty="0" smtClean="0"/>
              <a:t>Sneeze Barriers</a:t>
            </a:r>
          </a:p>
        </p:txBody>
      </p:sp>
    </p:spTree>
    <p:extLst>
      <p:ext uri="{BB962C8B-B14F-4D97-AF65-F5344CB8AC3E}">
        <p14:creationId xmlns:p14="http://schemas.microsoft.com/office/powerpoint/2010/main" val="31244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815" y="457200"/>
            <a:ext cx="7315200" cy="1154097"/>
          </a:xfrm>
        </p:spPr>
        <p:txBody>
          <a:bodyPr/>
          <a:lstStyle/>
          <a:p>
            <a:r>
              <a:rPr lang="en-US" dirty="0" smtClean="0"/>
              <a:t>Cleaning Procedures</a:t>
            </a:r>
            <a:endParaRPr lang="en-US" dirty="0"/>
          </a:p>
        </p:txBody>
      </p:sp>
      <p:sp>
        <p:nvSpPr>
          <p:cNvPr id="3" name="Content Placeholder 2"/>
          <p:cNvSpPr>
            <a:spLocks noGrp="1"/>
          </p:cNvSpPr>
          <p:nvPr>
            <p:ph idx="1"/>
          </p:nvPr>
        </p:nvSpPr>
        <p:spPr>
          <a:xfrm>
            <a:off x="1154722" y="1676400"/>
            <a:ext cx="6799385" cy="4800600"/>
          </a:xfrm>
        </p:spPr>
        <p:txBody>
          <a:bodyPr>
            <a:normAutofit fontScale="92500" lnSpcReduction="20000"/>
          </a:bodyPr>
          <a:lstStyle/>
          <a:p>
            <a:pPr algn="just"/>
            <a:r>
              <a:rPr lang="en-US" dirty="0" smtClean="0"/>
              <a:t>Secure your mask and gloves before getting Re-</a:t>
            </a:r>
            <a:r>
              <a:rPr lang="en-US" dirty="0" err="1" smtClean="0"/>
              <a:t>Juv</a:t>
            </a:r>
            <a:r>
              <a:rPr lang="en-US" dirty="0" smtClean="0"/>
              <a:t>-</a:t>
            </a:r>
            <a:r>
              <a:rPr lang="en-US" dirty="0" err="1" smtClean="0"/>
              <a:t>nal</a:t>
            </a:r>
            <a:r>
              <a:rPr lang="en-US" dirty="0" smtClean="0"/>
              <a:t>, and orange cleaning towel.</a:t>
            </a:r>
          </a:p>
          <a:p>
            <a:pPr algn="just"/>
            <a:endParaRPr lang="en-US" dirty="0"/>
          </a:p>
          <a:p>
            <a:pPr algn="just"/>
            <a:r>
              <a:rPr lang="en-US" dirty="0" smtClean="0"/>
              <a:t>To </a:t>
            </a:r>
            <a:r>
              <a:rPr lang="en-US" dirty="0"/>
              <a:t>disinfect inanimate, hard non-porous surfaces, apply Re-</a:t>
            </a:r>
            <a:r>
              <a:rPr lang="en-US" dirty="0" err="1"/>
              <a:t>Juv</a:t>
            </a:r>
            <a:r>
              <a:rPr lang="en-US" dirty="0"/>
              <a:t>-</a:t>
            </a:r>
            <a:r>
              <a:rPr lang="en-US" dirty="0" err="1"/>
              <a:t>Nal</a:t>
            </a:r>
            <a:r>
              <a:rPr lang="en-US" dirty="0"/>
              <a:t> solution </a:t>
            </a:r>
            <a:r>
              <a:rPr lang="en-US" dirty="0" smtClean="0"/>
              <a:t>thoroughly </a:t>
            </a:r>
            <a:r>
              <a:rPr lang="en-US" dirty="0"/>
              <a:t>to </a:t>
            </a:r>
            <a:r>
              <a:rPr lang="en-US" dirty="0" smtClean="0"/>
              <a:t>cleaning </a:t>
            </a:r>
            <a:r>
              <a:rPr lang="en-US" dirty="0" smtClean="0"/>
              <a:t>surfa</a:t>
            </a:r>
            <a:r>
              <a:rPr lang="en-US" dirty="0" smtClean="0"/>
              <a:t>ce to be disinfected.</a:t>
            </a:r>
            <a:endParaRPr lang="en-US" dirty="0" smtClean="0"/>
          </a:p>
          <a:p>
            <a:pPr algn="just"/>
            <a:endParaRPr lang="en-US" dirty="0"/>
          </a:p>
          <a:p>
            <a:pPr algn="just"/>
            <a:r>
              <a:rPr lang="en-US" dirty="0"/>
              <a:t>Spray 6-8 inches from surface</a:t>
            </a:r>
            <a:r>
              <a:rPr lang="en-US" dirty="0" smtClean="0"/>
              <a:t>.</a:t>
            </a:r>
          </a:p>
          <a:p>
            <a:pPr algn="just"/>
            <a:endParaRPr lang="en-US" dirty="0"/>
          </a:p>
          <a:p>
            <a:pPr algn="just"/>
            <a:r>
              <a:rPr lang="en-US" dirty="0"/>
              <a:t>Allow to remain wet for 10 minutes, then remove excess liquid with an orange  cleaning </a:t>
            </a:r>
            <a:r>
              <a:rPr lang="en-US" dirty="0" smtClean="0"/>
              <a:t>towel.</a:t>
            </a:r>
          </a:p>
          <a:p>
            <a:pPr algn="just"/>
            <a:endParaRPr lang="en-US" dirty="0"/>
          </a:p>
          <a:p>
            <a:pPr algn="just"/>
            <a:r>
              <a:rPr lang="en-US" dirty="0"/>
              <a:t>Surfaces may be allowed to air dry where </a:t>
            </a:r>
            <a:r>
              <a:rPr lang="en-US" dirty="0" smtClean="0"/>
              <a:t>appropriate.</a:t>
            </a:r>
          </a:p>
          <a:p>
            <a:pPr algn="just"/>
            <a:endParaRPr lang="en-US" dirty="0"/>
          </a:p>
          <a:p>
            <a:pPr algn="just"/>
            <a:r>
              <a:rPr lang="en-US" sz="3000" dirty="0">
                <a:solidFill>
                  <a:schemeClr val="tx2"/>
                </a:solidFill>
              </a:rPr>
              <a:t>*</a:t>
            </a:r>
            <a:r>
              <a:rPr lang="en-US" dirty="0">
                <a:solidFill>
                  <a:schemeClr val="tx2"/>
                </a:solidFill>
              </a:rPr>
              <a:t>Program areas such as Outdoor Pursuits and Fitness may have other specific policies and procedures for cleaning equipment.</a:t>
            </a:r>
          </a:p>
          <a:p>
            <a:pPr algn="just"/>
            <a:endParaRPr lang="en-US" dirty="0"/>
          </a:p>
          <a:p>
            <a:endParaRPr lang="en-US" dirty="0"/>
          </a:p>
        </p:txBody>
      </p:sp>
    </p:spTree>
    <p:extLst>
      <p:ext uri="{BB962C8B-B14F-4D97-AF65-F5344CB8AC3E}">
        <p14:creationId xmlns:p14="http://schemas.microsoft.com/office/powerpoint/2010/main" val="375846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315200" cy="1154097"/>
          </a:xfrm>
        </p:spPr>
        <p:txBody>
          <a:bodyPr>
            <a:normAutofit fontScale="90000"/>
          </a:bodyPr>
          <a:lstStyle/>
          <a:p>
            <a:r>
              <a:rPr lang="en-US" sz="4400" dirty="0"/>
              <a:t>Cleaning </a:t>
            </a:r>
            <a:r>
              <a:rPr lang="en-US" sz="4400" dirty="0" smtClean="0"/>
              <a:t>Schedule</a:t>
            </a:r>
            <a:r>
              <a:rPr lang="en-US" dirty="0"/>
              <a:t/>
            </a:r>
            <a:br>
              <a:rPr lang="en-US" dirty="0"/>
            </a:br>
            <a:endParaRPr lang="en-US" dirty="0"/>
          </a:p>
        </p:txBody>
      </p:sp>
      <p:sp>
        <p:nvSpPr>
          <p:cNvPr id="3" name="Content Placeholder 2"/>
          <p:cNvSpPr>
            <a:spLocks noGrp="1"/>
          </p:cNvSpPr>
          <p:nvPr>
            <p:ph idx="1"/>
          </p:nvPr>
        </p:nvSpPr>
        <p:spPr>
          <a:xfrm>
            <a:off x="914400" y="1905000"/>
            <a:ext cx="7315200" cy="4495800"/>
          </a:xfrm>
        </p:spPr>
        <p:txBody>
          <a:bodyPr>
            <a:normAutofit fontScale="85000" lnSpcReduction="20000"/>
          </a:bodyPr>
          <a:lstStyle/>
          <a:p>
            <a:pPr marL="45720" indent="0">
              <a:buNone/>
            </a:pPr>
            <a:r>
              <a:rPr lang="en-US" u="sng" dirty="0" smtClean="0"/>
              <a:t>Every 30 minutes or as needed, disinfect and wipe down:</a:t>
            </a:r>
          </a:p>
          <a:p>
            <a:pPr marL="45720" indent="0">
              <a:buNone/>
            </a:pPr>
            <a:endParaRPr lang="en-US" u="sng" dirty="0" smtClean="0"/>
          </a:p>
          <a:p>
            <a:r>
              <a:rPr lang="en-US" dirty="0" smtClean="0"/>
              <a:t>Counters and gates  </a:t>
            </a:r>
          </a:p>
          <a:p>
            <a:r>
              <a:rPr lang="en-US" dirty="0" smtClean="0"/>
              <a:t>Sneeze Barriers</a:t>
            </a:r>
          </a:p>
          <a:p>
            <a:r>
              <a:rPr lang="en-US" dirty="0" smtClean="0"/>
              <a:t>Buttons and handrails on </a:t>
            </a:r>
            <a:r>
              <a:rPr lang="en-US" dirty="0" smtClean="0"/>
              <a:t>elevator</a:t>
            </a:r>
          </a:p>
          <a:p>
            <a:r>
              <a:rPr lang="en-US" dirty="0" smtClean="0"/>
              <a:t>Tables and chairs in Atrium and Lounge Area</a:t>
            </a:r>
            <a:endParaRPr lang="en-US" dirty="0" smtClean="0"/>
          </a:p>
          <a:p>
            <a:r>
              <a:rPr lang="en-US" dirty="0" smtClean="0"/>
              <a:t>Door handles, handrails and vending machines buttons in Corridors and Hallways</a:t>
            </a:r>
          </a:p>
          <a:p>
            <a:r>
              <a:rPr lang="en-US" dirty="0" smtClean="0"/>
              <a:t>Restroom door, stall, faucet, and paper towel handles along with bathroom counters</a:t>
            </a:r>
          </a:p>
          <a:p>
            <a:r>
              <a:rPr lang="en-US" dirty="0" smtClean="0"/>
              <a:t>Court bleacher seats, handrails, and safety pads along walls and columns</a:t>
            </a:r>
          </a:p>
          <a:p>
            <a:endParaRPr lang="en-US" dirty="0"/>
          </a:p>
          <a:p>
            <a:r>
              <a:rPr lang="en-US" sz="3000" dirty="0" smtClean="0">
                <a:solidFill>
                  <a:schemeClr val="tx2"/>
                </a:solidFill>
              </a:rPr>
              <a:t>*</a:t>
            </a:r>
            <a:r>
              <a:rPr lang="en-US" dirty="0" smtClean="0">
                <a:solidFill>
                  <a:schemeClr val="tx2"/>
                </a:solidFill>
              </a:rPr>
              <a:t>Program areas such as Outdoor Pursuits and Fitness may have other specific policies and procedures for cleaning equipment.</a:t>
            </a:r>
          </a:p>
          <a:p>
            <a:pPr marL="45720" indent="0">
              <a:buNone/>
            </a:pPr>
            <a:r>
              <a:rPr lang="en-US" dirty="0" smtClean="0"/>
              <a:t> </a:t>
            </a:r>
            <a:endParaRPr lang="en-US" dirty="0"/>
          </a:p>
        </p:txBody>
      </p:sp>
    </p:spTree>
    <p:extLst>
      <p:ext uri="{BB962C8B-B14F-4D97-AF65-F5344CB8AC3E}">
        <p14:creationId xmlns:p14="http://schemas.microsoft.com/office/powerpoint/2010/main" val="25906232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1934</TotalTime>
  <Words>622</Words>
  <Application>Microsoft Office PowerPoint</Application>
  <PresentationFormat>On-screen Show (4:3)</PresentationFormat>
  <Paragraphs>97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Wingdings</vt:lpstr>
      <vt:lpstr>Perspective</vt:lpstr>
      <vt:lpstr>Facility Cleaning Procedures</vt:lpstr>
      <vt:lpstr>Outline</vt:lpstr>
      <vt:lpstr>Introduction</vt:lpstr>
      <vt:lpstr> Cleaning Equipment / Supplies   </vt:lpstr>
      <vt:lpstr>Location of Cleaning Materials </vt:lpstr>
      <vt:lpstr>Understanding How to Use the Arsenal One Dispenser </vt:lpstr>
      <vt:lpstr>Cleaning Stations and  Surrounding Areas</vt:lpstr>
      <vt:lpstr>Cleaning Procedures</vt:lpstr>
      <vt:lpstr>Cleaning Schedule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Member Services</dc:title>
  <dc:creator>HP</dc:creator>
  <cp:lastModifiedBy>Burt Ferguson</cp:lastModifiedBy>
  <cp:revision>54</cp:revision>
  <dcterms:created xsi:type="dcterms:W3CDTF">2020-07-29T17:44:48Z</dcterms:created>
  <dcterms:modified xsi:type="dcterms:W3CDTF">2021-04-30T12:55:43Z</dcterms:modified>
</cp:coreProperties>
</file>