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81" r:id="rId6"/>
    <p:sldId id="259" r:id="rId7"/>
    <p:sldId id="260" r:id="rId8"/>
    <p:sldId id="261" r:id="rId9"/>
    <p:sldId id="262" r:id="rId10"/>
    <p:sldId id="263" r:id="rId11"/>
    <p:sldId id="264" r:id="rId12"/>
    <p:sldId id="266" r:id="rId13"/>
    <p:sldId id="271" r:id="rId14"/>
    <p:sldId id="272" r:id="rId15"/>
    <p:sldId id="270" r:id="rId16"/>
    <p:sldId id="276" r:id="rId17"/>
    <p:sldId id="273" r:id="rId18"/>
    <p:sldId id="277" r:id="rId19"/>
    <p:sldId id="268" r:id="rId20"/>
    <p:sldId id="267" r:id="rId21"/>
    <p:sldId id="274" r:id="rId22"/>
    <p:sldId id="278" r:id="rId23"/>
    <p:sldId id="275" r:id="rId24"/>
    <p:sldId id="279" r:id="rId25"/>
    <p:sldId id="269" r:id="rId26"/>
    <p:sldId id="258"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6/22/2021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6/22/2021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6/22/2021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6/22/2021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6/22/2021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6/22/2021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6/22/2021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6/22/2021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6/22/2021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6/22/2021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6/22/2021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6/22/2021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6/22/2021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6/22/2021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6/22/2021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6/22/2021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6/22/2021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5000"/>
          </a:schemeClr>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6/22/2021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https://www.youtube.com/embed/1uSE4qsZqgg?start=170;end=208"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https://www.youtube.com/embed/1uSE4qsZqgg?start=209;end=235"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https://www.youtube.com/embed/1uSE4qsZqgg?start=5;end=58"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https://www.youtube.com/embed/1uSE4qsZqgg?start=123;end=167"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https://www.youtube.com/embed/1uSE4qsZqgg?start=59;end=123"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tx1"/>
                </a:solidFill>
              </a:rPr>
              <a:t>Communication</a:t>
            </a:r>
            <a:endParaRPr lang="en-US" dirty="0">
              <a:solidFill>
                <a:schemeClr val="tx1"/>
              </a:solidFill>
            </a:endParaRPr>
          </a:p>
        </p:txBody>
      </p:sp>
      <p:sp>
        <p:nvSpPr>
          <p:cNvPr id="3" name="Subtitle 2"/>
          <p:cNvSpPr>
            <a:spLocks noGrp="1"/>
          </p:cNvSpPr>
          <p:nvPr>
            <p:ph type="subTitle" idx="1"/>
          </p:nvPr>
        </p:nvSpPr>
        <p:spPr/>
        <p:txBody>
          <a:bodyPr/>
          <a:lstStyle/>
          <a:p>
            <a:r>
              <a:rPr lang="en-US" dirty="0" smtClean="0"/>
              <a:t>UTSA Campus Recreation</a:t>
            </a:r>
            <a:endParaRPr lang="en-US" dirty="0"/>
          </a:p>
        </p:txBody>
      </p:sp>
    </p:spTree>
    <p:extLst>
      <p:ext uri="{BB962C8B-B14F-4D97-AF65-F5344CB8AC3E}">
        <p14:creationId xmlns:p14="http://schemas.microsoft.com/office/powerpoint/2010/main" val="1469270352"/>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Cooperation in Campus Rec</a:t>
            </a:r>
            <a:endParaRPr lang="en-US" dirty="0"/>
          </a:p>
        </p:txBody>
      </p:sp>
      <p:sp>
        <p:nvSpPr>
          <p:cNvPr id="3" name="Content Placeholder 2"/>
          <p:cNvSpPr>
            <a:spLocks noGrp="1"/>
          </p:cNvSpPr>
          <p:nvPr>
            <p:ph idx="1"/>
          </p:nvPr>
        </p:nvSpPr>
        <p:spPr/>
        <p:txBody>
          <a:bodyPr/>
          <a:lstStyle/>
          <a:p>
            <a:r>
              <a:rPr lang="en-US" dirty="0" smtClean="0"/>
              <a:t>Be ready for</a:t>
            </a:r>
          </a:p>
          <a:p>
            <a:pPr lvl="1"/>
            <a:r>
              <a:rPr lang="en-US" dirty="0" smtClean="0"/>
              <a:t>Updated area-specific training</a:t>
            </a:r>
          </a:p>
          <a:p>
            <a:pPr lvl="1"/>
            <a:r>
              <a:rPr lang="en-US" dirty="0" smtClean="0"/>
              <a:t> Mandated University Student &amp; Staff training</a:t>
            </a:r>
          </a:p>
          <a:p>
            <a:pPr lvl="1"/>
            <a:r>
              <a:rPr lang="en-US" dirty="0" smtClean="0"/>
              <a:t>Additional Safety protocols</a:t>
            </a:r>
          </a:p>
          <a:p>
            <a:pPr lvl="1"/>
            <a:r>
              <a:rPr lang="en-US" dirty="0" smtClean="0"/>
              <a:t>Learning new skills/ cross-training </a:t>
            </a:r>
          </a:p>
          <a:p>
            <a:pPr lvl="1"/>
            <a:r>
              <a:rPr lang="en-US" dirty="0" smtClean="0"/>
              <a:t>Helping patrons understand new University guidelines</a:t>
            </a:r>
          </a:p>
          <a:p>
            <a:pPr marL="457200" lvl="1" indent="0">
              <a:buNone/>
            </a:pPr>
            <a:endParaRPr lang="en-US" dirty="0"/>
          </a:p>
        </p:txBody>
      </p:sp>
    </p:spTree>
    <p:extLst>
      <p:ext uri="{BB962C8B-B14F-4D97-AF65-F5344CB8AC3E}">
        <p14:creationId xmlns:p14="http://schemas.microsoft.com/office/powerpoint/2010/main" val="214459360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Don’t Struggle in Silence </a:t>
            </a:r>
            <a:br>
              <a:rPr lang="en-US" dirty="0" smtClean="0"/>
            </a:br>
            <a:r>
              <a:rPr lang="en-US" dirty="0" smtClean="0"/>
              <a:t>(Ask for Help)</a:t>
            </a:r>
            <a:endParaRPr lang="en-US" dirty="0"/>
          </a:p>
        </p:txBody>
      </p:sp>
      <p:sp>
        <p:nvSpPr>
          <p:cNvPr id="3" name="Content Placeholder 2"/>
          <p:cNvSpPr>
            <a:spLocks noGrp="1"/>
          </p:cNvSpPr>
          <p:nvPr>
            <p:ph idx="1"/>
          </p:nvPr>
        </p:nvSpPr>
        <p:spPr>
          <a:xfrm>
            <a:off x="921437" y="4234416"/>
            <a:ext cx="10431191" cy="2208588"/>
          </a:xfrm>
        </p:spPr>
        <p:txBody>
          <a:bodyPr/>
          <a:lstStyle/>
          <a:p>
            <a:pPr marL="457200" lvl="1" indent="0">
              <a:buNone/>
            </a:pPr>
            <a:r>
              <a:rPr lang="en-US" dirty="0" smtClean="0"/>
              <a:t>Our purpose is to enrich personal well-being. This not only means our patrons and guests, but for our staff as well. Your well-being is of utmost important to the Professional Staff at Campus Recreation. We want you to know that we care and want the best for each one of our staff members. </a:t>
            </a:r>
            <a:endParaRPr lang="en-US" dirty="0"/>
          </a:p>
          <a:p>
            <a:pPr marL="457200" lvl="1" indent="0">
              <a:buNone/>
            </a:pPr>
            <a:r>
              <a:rPr lang="en-US" dirty="0" smtClean="0"/>
              <a:t>We want to encourage our staff members to take ownership of their well-being. This not only includes your physical health but for all the 8 dimensions of Well-Being (Emotional, Spiritual, Intellectual, Physical, Environmental, Financial, Occupational, and Social). </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23360" y="2084947"/>
            <a:ext cx="2560320" cy="191776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44660471"/>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Don’t Struggle in Silence </a:t>
            </a:r>
            <a:br>
              <a:rPr lang="en-US" dirty="0" smtClean="0"/>
            </a:br>
            <a:r>
              <a:rPr lang="en-US" dirty="0" smtClean="0"/>
              <a:t>(Ask for Help)</a:t>
            </a:r>
            <a:endParaRPr lang="en-US" dirty="0"/>
          </a:p>
        </p:txBody>
      </p:sp>
      <p:sp>
        <p:nvSpPr>
          <p:cNvPr id="3" name="Content Placeholder 2"/>
          <p:cNvSpPr>
            <a:spLocks noGrp="1"/>
          </p:cNvSpPr>
          <p:nvPr>
            <p:ph idx="1"/>
          </p:nvPr>
        </p:nvSpPr>
        <p:spPr/>
        <p:txBody>
          <a:bodyPr>
            <a:normAutofit lnSpcReduction="10000"/>
          </a:bodyPr>
          <a:lstStyle/>
          <a:p>
            <a:r>
              <a:rPr lang="en-US" dirty="0" smtClean="0"/>
              <a:t>If you need help</a:t>
            </a:r>
            <a:endParaRPr lang="en-US" dirty="0"/>
          </a:p>
          <a:p>
            <a:pPr lvl="1"/>
            <a:r>
              <a:rPr lang="en-US" dirty="0" smtClean="0"/>
              <a:t>UTSA Counseling &amp; Mental Health Services</a:t>
            </a:r>
          </a:p>
          <a:p>
            <a:pPr lvl="2"/>
            <a:r>
              <a:rPr lang="en-US" dirty="0"/>
              <a:t>P</a:t>
            </a:r>
            <a:r>
              <a:rPr lang="en-US" dirty="0" smtClean="0"/>
              <a:t>hone or video conference call (210) 258-4140</a:t>
            </a:r>
          </a:p>
          <a:p>
            <a:pPr lvl="1"/>
            <a:r>
              <a:rPr lang="en-US" dirty="0" smtClean="0"/>
              <a:t>Conversation with Supervisor</a:t>
            </a:r>
          </a:p>
          <a:p>
            <a:pPr lvl="2"/>
            <a:r>
              <a:rPr lang="en-US" dirty="0" smtClean="0"/>
              <a:t>Review trainings</a:t>
            </a:r>
          </a:p>
          <a:p>
            <a:pPr lvl="2"/>
            <a:r>
              <a:rPr lang="en-US" dirty="0" smtClean="0"/>
              <a:t>Discuss concerns</a:t>
            </a:r>
            <a:endParaRPr lang="en-US" dirty="0"/>
          </a:p>
          <a:p>
            <a:pPr lvl="1"/>
            <a:r>
              <a:rPr lang="en-US" dirty="0" smtClean="0"/>
              <a:t>Other resources</a:t>
            </a:r>
          </a:p>
          <a:p>
            <a:pPr lvl="2"/>
            <a:r>
              <a:rPr lang="en-US" dirty="0" smtClean="0"/>
              <a:t>Family</a:t>
            </a:r>
          </a:p>
          <a:p>
            <a:pPr lvl="2"/>
            <a:r>
              <a:rPr lang="en-US" dirty="0" smtClean="0"/>
              <a:t>Friend</a:t>
            </a:r>
          </a:p>
          <a:p>
            <a:pPr lvl="2"/>
            <a:r>
              <a:rPr lang="en-US" dirty="0" smtClean="0"/>
              <a:t>Co-worker</a:t>
            </a:r>
          </a:p>
          <a:p>
            <a:pPr lvl="2"/>
            <a:r>
              <a:rPr lang="en-US" dirty="0" smtClean="0"/>
              <a:t>Spiritual leader</a:t>
            </a:r>
            <a:endParaRPr lang="en-US" dirty="0"/>
          </a:p>
          <a:p>
            <a:pPr lvl="1"/>
            <a:endParaRPr lang="en-US" dirty="0"/>
          </a:p>
          <a:p>
            <a:pPr lvl="1"/>
            <a:endParaRPr lang="en-US" dirty="0"/>
          </a:p>
        </p:txBody>
      </p:sp>
    </p:spTree>
    <p:extLst>
      <p:ext uri="{BB962C8B-B14F-4D97-AF65-F5344CB8AC3E}">
        <p14:creationId xmlns:p14="http://schemas.microsoft.com/office/powerpoint/2010/main" val="183620216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additive="base">
                                        <p:cTn id="4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Customer Service</a:t>
            </a:r>
            <a:endParaRPr lang="en-US" dirty="0"/>
          </a:p>
        </p:txBody>
      </p:sp>
      <p:sp>
        <p:nvSpPr>
          <p:cNvPr id="5" name="Content Placeholder 4"/>
          <p:cNvSpPr>
            <a:spLocks noGrp="1"/>
          </p:cNvSpPr>
          <p:nvPr>
            <p:ph idx="1"/>
          </p:nvPr>
        </p:nvSpPr>
        <p:spPr>
          <a:xfrm>
            <a:off x="1370598" y="4458493"/>
            <a:ext cx="8946541" cy="1928239"/>
          </a:xfrm>
        </p:spPr>
        <p:txBody>
          <a:bodyPr/>
          <a:lstStyle/>
          <a:p>
            <a:r>
              <a:rPr lang="en-US" dirty="0" smtClean="0"/>
              <a:t>Now more than ever, we must communicate with our patrons, visitors, and guests. It is our responsibility that we uphold our policies, protocols, and University guidelines for the safety our patrons and for ourselves. In doing so, we must remember to be friendly, approachable, kind, and understanding.</a:t>
            </a:r>
            <a:endParaRPr lang="en-US" dirty="0"/>
          </a:p>
        </p:txBody>
      </p:sp>
      <p:pic>
        <p:nvPicPr>
          <p:cNvPr id="3074" name="Picture 2" descr="Basketball League | UTSA Campus Recre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7767" y="1673782"/>
            <a:ext cx="3749040" cy="249481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530315"/>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Customer Service</a:t>
            </a:r>
            <a:endParaRPr lang="en-US" dirty="0"/>
          </a:p>
        </p:txBody>
      </p:sp>
      <p:sp>
        <p:nvSpPr>
          <p:cNvPr id="6" name="Content Placeholder 5"/>
          <p:cNvSpPr>
            <a:spLocks noGrp="1"/>
          </p:cNvSpPr>
          <p:nvPr>
            <p:ph idx="1"/>
          </p:nvPr>
        </p:nvSpPr>
        <p:spPr/>
        <p:txBody>
          <a:bodyPr>
            <a:normAutofit lnSpcReduction="10000"/>
          </a:bodyPr>
          <a:lstStyle/>
          <a:p>
            <a:pPr marL="0" indent="0">
              <a:buNone/>
            </a:pPr>
            <a:r>
              <a:rPr lang="en-US" dirty="0" smtClean="0"/>
              <a:t>Follow these tips when dealing with upset patrons.</a:t>
            </a:r>
          </a:p>
          <a:p>
            <a:pPr marL="0" indent="0">
              <a:buNone/>
            </a:pPr>
            <a:endParaRPr lang="en-US" dirty="0" smtClean="0"/>
          </a:p>
          <a:p>
            <a:r>
              <a:rPr lang="en-US" dirty="0" smtClean="0"/>
              <a:t>Always be professional, positive, and respectful</a:t>
            </a:r>
          </a:p>
          <a:p>
            <a:r>
              <a:rPr lang="en-US" dirty="0" smtClean="0"/>
              <a:t>Approach in a friendly manner</a:t>
            </a:r>
          </a:p>
          <a:p>
            <a:r>
              <a:rPr lang="en-US" dirty="0" smtClean="0"/>
              <a:t>Remain neutral and don’t take it personal</a:t>
            </a:r>
          </a:p>
          <a:p>
            <a:r>
              <a:rPr lang="en-US" dirty="0" smtClean="0"/>
              <a:t>Listen without interrupting</a:t>
            </a:r>
          </a:p>
          <a:p>
            <a:r>
              <a:rPr lang="en-US" dirty="0" smtClean="0"/>
              <a:t>Collect details by taking notes when they speak</a:t>
            </a:r>
          </a:p>
          <a:p>
            <a:r>
              <a:rPr lang="en-US" dirty="0" smtClean="0"/>
              <a:t>Apologize ‘appropriately’  </a:t>
            </a:r>
          </a:p>
          <a:p>
            <a:r>
              <a:rPr lang="en-US" dirty="0" smtClean="0"/>
              <a:t>Confirm their concerns and repeat back </a:t>
            </a:r>
          </a:p>
          <a:p>
            <a:r>
              <a:rPr lang="en-US" dirty="0" smtClean="0"/>
              <a:t>Offer choices on how to resolve the situation</a:t>
            </a:r>
          </a:p>
          <a:p>
            <a:endParaRPr lang="en-US" dirty="0"/>
          </a:p>
        </p:txBody>
      </p:sp>
    </p:spTree>
    <p:extLst>
      <p:ext uri="{BB962C8B-B14F-4D97-AF65-F5344CB8AC3E}">
        <p14:creationId xmlns:p14="http://schemas.microsoft.com/office/powerpoint/2010/main" val="348648624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 calcmode="lin" valueType="num">
                                      <p:cBhvr additive="base">
                                        <p:cTn id="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anim calcmode="lin" valueType="num">
                                      <p:cBhvr additive="base">
                                        <p:cTn id="13"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 calcmode="lin" valueType="num">
                                      <p:cBhvr additive="base">
                                        <p:cTn id="19"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5" end="5"/>
                                            </p:txEl>
                                          </p:spTgt>
                                        </p:tgtEl>
                                        <p:attrNameLst>
                                          <p:attrName>style.visibility</p:attrName>
                                        </p:attrNameLst>
                                      </p:cBhvr>
                                      <p:to>
                                        <p:strVal val="visible"/>
                                      </p:to>
                                    </p:set>
                                    <p:anim calcmode="lin" valueType="num">
                                      <p:cBhvr additive="base">
                                        <p:cTn id="25"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7" end="7"/>
                                            </p:txEl>
                                          </p:spTgt>
                                        </p:tgtEl>
                                        <p:attrNameLst>
                                          <p:attrName>style.visibility</p:attrName>
                                        </p:attrNameLst>
                                      </p:cBhvr>
                                      <p:to>
                                        <p:strVal val="visible"/>
                                      </p:to>
                                    </p:set>
                                    <p:anim calcmode="lin" valueType="num">
                                      <p:cBhvr additive="base">
                                        <p:cTn id="37"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8" end="8"/>
                                            </p:txEl>
                                          </p:spTgt>
                                        </p:tgtEl>
                                        <p:attrNameLst>
                                          <p:attrName>style.visibility</p:attrName>
                                        </p:attrNameLst>
                                      </p:cBhvr>
                                      <p:to>
                                        <p:strVal val="visible"/>
                                      </p:to>
                                    </p:set>
                                    <p:anim calcmode="lin" valueType="num">
                                      <p:cBhvr additive="base">
                                        <p:cTn id="43"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
                                            <p:txEl>
                                              <p:pRg st="9" end="9"/>
                                            </p:txEl>
                                          </p:spTgt>
                                        </p:tgtEl>
                                        <p:attrNameLst>
                                          <p:attrName>style.visibility</p:attrName>
                                        </p:attrNameLst>
                                      </p:cBhvr>
                                      <p:to>
                                        <p:strVal val="visible"/>
                                      </p:to>
                                    </p:set>
                                    <p:anim calcmode="lin" valueType="num">
                                      <p:cBhvr additive="base">
                                        <p:cTn id="49"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Customer Service</a:t>
            </a:r>
            <a:endParaRPr lang="en-US" dirty="0"/>
          </a:p>
        </p:txBody>
      </p:sp>
      <p:sp>
        <p:nvSpPr>
          <p:cNvPr id="6" name="Content Placeholder 5"/>
          <p:cNvSpPr>
            <a:spLocks noGrp="1"/>
          </p:cNvSpPr>
          <p:nvPr>
            <p:ph idx="1"/>
          </p:nvPr>
        </p:nvSpPr>
        <p:spPr/>
        <p:txBody>
          <a:bodyPr/>
          <a:lstStyle/>
          <a:p>
            <a:pPr algn="ctr"/>
            <a:endParaRPr lang="en-US" dirty="0" smtClean="0"/>
          </a:p>
          <a:p>
            <a:pPr algn="ctr"/>
            <a:endParaRPr lang="en-US" dirty="0"/>
          </a:p>
          <a:p>
            <a:pPr algn="ctr"/>
            <a:endParaRPr lang="en-US" dirty="0" smtClean="0"/>
          </a:p>
          <a:p>
            <a:pPr marL="0" indent="0" algn="ctr">
              <a:buNone/>
            </a:pPr>
            <a:endParaRPr lang="en-US" dirty="0" smtClean="0"/>
          </a:p>
          <a:p>
            <a:pPr marL="0" indent="0" algn="ctr">
              <a:buNone/>
            </a:pPr>
            <a:r>
              <a:rPr lang="en-US" dirty="0" smtClean="0"/>
              <a:t>Read the scenario and answer the multiple choice.</a:t>
            </a:r>
            <a:endParaRPr lang="en-US" dirty="0"/>
          </a:p>
        </p:txBody>
      </p:sp>
    </p:spTree>
    <p:extLst>
      <p:ext uri="{BB962C8B-B14F-4D97-AF65-F5344CB8AC3E}">
        <p14:creationId xmlns:p14="http://schemas.microsoft.com/office/powerpoint/2010/main" val="1756927350"/>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Customer Service</a:t>
            </a:r>
            <a:endParaRPr lang="en-US" dirty="0"/>
          </a:p>
        </p:txBody>
      </p:sp>
      <p:sp>
        <p:nvSpPr>
          <p:cNvPr id="3" name="Content Placeholder 2"/>
          <p:cNvSpPr>
            <a:spLocks noGrp="1"/>
          </p:cNvSpPr>
          <p:nvPr>
            <p:ph idx="1"/>
          </p:nvPr>
        </p:nvSpPr>
        <p:spPr/>
        <p:txBody>
          <a:bodyPr>
            <a:normAutofit lnSpcReduction="10000"/>
          </a:bodyPr>
          <a:lstStyle/>
          <a:p>
            <a:r>
              <a:rPr lang="en-US" dirty="0" smtClean="0"/>
              <a:t>Scenario #1 – A patrons is working out with headphones in and does not hear that we are closing in 5 minutes. They are currently in the middle of a set using the squat rack. </a:t>
            </a:r>
          </a:p>
          <a:p>
            <a:pPr marL="0" indent="0">
              <a:buNone/>
            </a:pPr>
            <a:endParaRPr lang="en-US" dirty="0"/>
          </a:p>
          <a:p>
            <a:pPr marL="0" indent="0">
              <a:buNone/>
            </a:pPr>
            <a:r>
              <a:rPr lang="en-US" dirty="0" smtClean="0"/>
              <a:t>You should:</a:t>
            </a:r>
            <a:endParaRPr lang="en-US" dirty="0"/>
          </a:p>
          <a:p>
            <a:pPr marL="457200" indent="-457200">
              <a:buAutoNum type="alphaUcPeriod"/>
            </a:pPr>
            <a:r>
              <a:rPr lang="en-US" dirty="0" smtClean="0"/>
              <a:t>Try and yell at the patron that we are closing and they need to leave.</a:t>
            </a:r>
          </a:p>
          <a:p>
            <a:pPr marL="457200" indent="-457200">
              <a:buAutoNum type="alphaUcPeriod"/>
            </a:pPr>
            <a:r>
              <a:rPr lang="en-US" dirty="0" smtClean="0"/>
              <a:t>Tap them on the shoulder and tell them to rack the weigh and leave.</a:t>
            </a:r>
          </a:p>
          <a:p>
            <a:pPr marL="457200" indent="-457200">
              <a:buAutoNum type="alphaUcPeriod"/>
            </a:pPr>
            <a:r>
              <a:rPr lang="en-US" dirty="0" smtClean="0"/>
              <a:t>Start taking the weigh off the bar and tell them they cannot finish.</a:t>
            </a:r>
          </a:p>
          <a:p>
            <a:pPr marL="457200" indent="-457200">
              <a:buAutoNum type="alphaUcPeriod"/>
            </a:pPr>
            <a:r>
              <a:rPr lang="en-US" dirty="0" smtClean="0"/>
              <a:t>Politely get their attention and inform them we are closing shortly.  	</a:t>
            </a:r>
            <a:endParaRPr lang="en-US" dirty="0"/>
          </a:p>
        </p:txBody>
      </p:sp>
    </p:spTree>
    <p:extLst>
      <p:ext uri="{BB962C8B-B14F-4D97-AF65-F5344CB8AC3E}">
        <p14:creationId xmlns:p14="http://schemas.microsoft.com/office/powerpoint/2010/main" val="388064086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additive="base">
                                        <p:cTn id="1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 calcmode="lin" valueType="num">
                                      <p:cBhvr additive="base">
                                        <p:cTn id="1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 calcmode="lin" valueType="num">
                                      <p:cBhvr additive="base">
                                        <p:cTn id="2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 calcmode="lin" valueType="num">
                                      <p:cBhvr additive="base">
                                        <p:cTn id="3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Customer Service</a:t>
            </a:r>
            <a:endParaRPr lang="en-US" dirty="0"/>
          </a:p>
        </p:txBody>
      </p:sp>
      <p:sp>
        <p:nvSpPr>
          <p:cNvPr id="5" name="Content Placeholder 4"/>
          <p:cNvSpPr>
            <a:spLocks noGrp="1"/>
          </p:cNvSpPr>
          <p:nvPr>
            <p:ph idx="1"/>
          </p:nvPr>
        </p:nvSpPr>
        <p:spPr/>
        <p:txBody>
          <a:bodyPr/>
          <a:lstStyle/>
          <a:p>
            <a:r>
              <a:rPr lang="en-US" dirty="0" smtClean="0"/>
              <a:t>Correct Answer is D.</a:t>
            </a:r>
          </a:p>
          <a:p>
            <a:endParaRPr lang="en-US" dirty="0"/>
          </a:p>
          <a:p>
            <a:pPr marL="0" indent="0">
              <a:buNone/>
            </a:pPr>
            <a:r>
              <a:rPr lang="en-US" dirty="0" smtClean="0"/>
              <a:t>When addressing a patron who is actively working out we want to make sure the patron is safe and not distracted while holding </a:t>
            </a:r>
            <a:r>
              <a:rPr lang="en-US" dirty="0" smtClean="0"/>
              <a:t>weight. </a:t>
            </a:r>
            <a:r>
              <a:rPr lang="en-US" dirty="0" smtClean="0"/>
              <a:t>When it is safe for both the patron and our staff, get the attention of the patron and inform them the Rec is getting ready to close. </a:t>
            </a:r>
            <a:endParaRPr lang="en-US" dirty="0"/>
          </a:p>
        </p:txBody>
      </p:sp>
    </p:spTree>
    <p:extLst>
      <p:ext uri="{BB962C8B-B14F-4D97-AF65-F5344CB8AC3E}">
        <p14:creationId xmlns:p14="http://schemas.microsoft.com/office/powerpoint/2010/main" val="26018210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Customer Service</a:t>
            </a:r>
            <a:endParaRPr lang="en-US" dirty="0"/>
          </a:p>
        </p:txBody>
      </p:sp>
      <p:sp>
        <p:nvSpPr>
          <p:cNvPr id="3" name="Content Placeholder 2"/>
          <p:cNvSpPr>
            <a:spLocks noGrp="1"/>
          </p:cNvSpPr>
          <p:nvPr>
            <p:ph idx="1"/>
          </p:nvPr>
        </p:nvSpPr>
        <p:spPr/>
        <p:txBody>
          <a:bodyPr>
            <a:normAutofit lnSpcReduction="10000"/>
          </a:bodyPr>
          <a:lstStyle/>
          <a:p>
            <a:r>
              <a:rPr lang="en-US" dirty="0" smtClean="0"/>
              <a:t>Scenario #2 – A patron comes to you and says they have lost their UTSA ID while at the Rec. They have already looked everywhere they have been and still could not find their ID.</a:t>
            </a:r>
          </a:p>
          <a:p>
            <a:pPr marL="0" indent="0">
              <a:buNone/>
            </a:pPr>
            <a:endParaRPr lang="en-US" dirty="0"/>
          </a:p>
          <a:p>
            <a:pPr marL="0" indent="0">
              <a:buNone/>
            </a:pPr>
            <a:r>
              <a:rPr lang="en-US" dirty="0" smtClean="0"/>
              <a:t>You should tell the patron:</a:t>
            </a:r>
            <a:endParaRPr lang="en-US" dirty="0"/>
          </a:p>
          <a:p>
            <a:pPr marL="457200" indent="-457200">
              <a:buAutoNum type="alphaUcPeriod"/>
            </a:pPr>
            <a:r>
              <a:rPr lang="en-US" dirty="0" smtClean="0"/>
              <a:t>To check in lost and found at the Member </a:t>
            </a:r>
            <a:r>
              <a:rPr lang="en-US" dirty="0"/>
              <a:t>S</a:t>
            </a:r>
            <a:r>
              <a:rPr lang="en-US" dirty="0" smtClean="0"/>
              <a:t>ervices desk and let the patron know they can also get a new ID on-campus at the Campus Services office. </a:t>
            </a:r>
          </a:p>
          <a:p>
            <a:pPr marL="457200" indent="-457200">
              <a:buAutoNum type="alphaUcPeriod"/>
            </a:pPr>
            <a:r>
              <a:rPr lang="en-US" dirty="0" smtClean="0"/>
              <a:t>Maybe you should have watched it more closely. </a:t>
            </a:r>
          </a:p>
          <a:p>
            <a:pPr marL="457200" indent="-457200">
              <a:buAutoNum type="alphaUcPeriod"/>
            </a:pPr>
            <a:r>
              <a:rPr lang="en-US" dirty="0" smtClean="0"/>
              <a:t>I have not seen an ID. Sorry about that.  </a:t>
            </a:r>
          </a:p>
          <a:p>
            <a:pPr marL="457200" indent="-457200">
              <a:buAutoNum type="alphaUcPeriod"/>
            </a:pPr>
            <a:r>
              <a:rPr lang="en-US" dirty="0" smtClean="0"/>
              <a:t>Go check again, maybe you missed a spot. 	</a:t>
            </a:r>
            <a:endParaRPr lang="en-US" dirty="0"/>
          </a:p>
        </p:txBody>
      </p:sp>
    </p:spTree>
    <p:extLst>
      <p:ext uri="{BB962C8B-B14F-4D97-AF65-F5344CB8AC3E}">
        <p14:creationId xmlns:p14="http://schemas.microsoft.com/office/powerpoint/2010/main" val="25322335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Customer Service</a:t>
            </a:r>
            <a:endParaRPr lang="en-US" dirty="0"/>
          </a:p>
        </p:txBody>
      </p:sp>
      <p:sp>
        <p:nvSpPr>
          <p:cNvPr id="5" name="Content Placeholder 4"/>
          <p:cNvSpPr>
            <a:spLocks noGrp="1"/>
          </p:cNvSpPr>
          <p:nvPr>
            <p:ph idx="1"/>
          </p:nvPr>
        </p:nvSpPr>
        <p:spPr/>
        <p:txBody>
          <a:bodyPr/>
          <a:lstStyle/>
          <a:p>
            <a:r>
              <a:rPr lang="en-US" dirty="0" smtClean="0"/>
              <a:t>Correct Answer is A.</a:t>
            </a:r>
          </a:p>
          <a:p>
            <a:endParaRPr lang="en-US" dirty="0"/>
          </a:p>
          <a:p>
            <a:pPr marL="0" indent="0">
              <a:buNone/>
            </a:pPr>
            <a:r>
              <a:rPr lang="en-US" dirty="0" smtClean="0"/>
              <a:t>It is important that we do our best to help all our patrons. Losing your UTSA ID card can be stressful. Letting our patrons know about Lost and Found and assuring them that they can get another card can help de-stress the situation.  </a:t>
            </a:r>
            <a:endParaRPr lang="en-US" dirty="0"/>
          </a:p>
        </p:txBody>
      </p:sp>
    </p:spTree>
    <p:extLst>
      <p:ext uri="{BB962C8B-B14F-4D97-AF65-F5344CB8AC3E}">
        <p14:creationId xmlns:p14="http://schemas.microsoft.com/office/powerpoint/2010/main" val="162908201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Outline</a:t>
            </a:r>
            <a:endParaRPr lang="en-US" dirty="0"/>
          </a:p>
        </p:txBody>
      </p:sp>
      <p:sp>
        <p:nvSpPr>
          <p:cNvPr id="3" name="Content Placeholder 2"/>
          <p:cNvSpPr>
            <a:spLocks noGrp="1"/>
          </p:cNvSpPr>
          <p:nvPr>
            <p:ph idx="1"/>
          </p:nvPr>
        </p:nvSpPr>
        <p:spPr/>
        <p:txBody>
          <a:bodyPr>
            <a:normAutofit/>
          </a:bodyPr>
          <a:lstStyle/>
          <a:p>
            <a:r>
              <a:rPr lang="en-US" dirty="0" smtClean="0"/>
              <a:t>What we will cover</a:t>
            </a:r>
            <a:endParaRPr lang="en-US" dirty="0"/>
          </a:p>
          <a:p>
            <a:pPr lvl="1"/>
            <a:r>
              <a:rPr lang="en-US" dirty="0" smtClean="0"/>
              <a:t>Conflict Resolution/ Managing Team Conflict</a:t>
            </a:r>
          </a:p>
          <a:p>
            <a:pPr lvl="2"/>
            <a:r>
              <a:rPr lang="en-US" dirty="0" smtClean="0"/>
              <a:t>Thomas </a:t>
            </a:r>
            <a:r>
              <a:rPr lang="en-US" dirty="0" err="1" smtClean="0"/>
              <a:t>Kilman</a:t>
            </a:r>
            <a:r>
              <a:rPr lang="en-US" dirty="0"/>
              <a:t> </a:t>
            </a:r>
            <a:r>
              <a:rPr lang="en-US" dirty="0" smtClean="0"/>
              <a:t>Model</a:t>
            </a:r>
            <a:endParaRPr lang="en-US" dirty="0"/>
          </a:p>
          <a:p>
            <a:pPr lvl="1"/>
            <a:r>
              <a:rPr lang="en-US" dirty="0"/>
              <a:t> </a:t>
            </a:r>
            <a:r>
              <a:rPr lang="en-US" dirty="0" smtClean="0"/>
              <a:t>Cooperation in Campus Rec</a:t>
            </a:r>
          </a:p>
          <a:p>
            <a:pPr lvl="2"/>
            <a:r>
              <a:rPr lang="en-US" dirty="0" smtClean="0"/>
              <a:t>Job Expectations</a:t>
            </a:r>
          </a:p>
          <a:p>
            <a:pPr lvl="2"/>
            <a:r>
              <a:rPr lang="en-US" dirty="0" smtClean="0"/>
              <a:t>Ask for Help</a:t>
            </a:r>
            <a:endParaRPr lang="en-US" dirty="0"/>
          </a:p>
          <a:p>
            <a:pPr lvl="1"/>
            <a:r>
              <a:rPr lang="en-US" dirty="0" smtClean="0"/>
              <a:t>Customer Service</a:t>
            </a:r>
          </a:p>
          <a:p>
            <a:pPr lvl="2"/>
            <a:r>
              <a:rPr lang="en-US" dirty="0" smtClean="0"/>
              <a:t>Dealing with upset patrons</a:t>
            </a:r>
          </a:p>
          <a:p>
            <a:pPr lvl="2"/>
            <a:r>
              <a:rPr lang="en-US" dirty="0" smtClean="0"/>
              <a:t>Scenarios</a:t>
            </a:r>
          </a:p>
          <a:p>
            <a:pPr marL="457200" lvl="1" indent="0">
              <a:buNone/>
            </a:pPr>
            <a:endParaRPr lang="en-US" dirty="0"/>
          </a:p>
          <a:p>
            <a:pPr marL="0" indent="0">
              <a:buNone/>
            </a:pPr>
            <a:endParaRPr lang="en-US" dirty="0" smtClean="0"/>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3412141941"/>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Customer Service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Scenario #3 – An upset patron comes up to you to complain. They tell you that there are too many people who are not wearing masks.</a:t>
            </a:r>
          </a:p>
          <a:p>
            <a:pPr marL="0" indent="0">
              <a:buNone/>
            </a:pPr>
            <a:endParaRPr lang="en-US" dirty="0"/>
          </a:p>
          <a:p>
            <a:pPr marL="0" indent="0">
              <a:buNone/>
            </a:pPr>
            <a:r>
              <a:rPr lang="en-US" dirty="0" smtClean="0"/>
              <a:t>You should tell the patron:</a:t>
            </a:r>
          </a:p>
          <a:p>
            <a:pPr marL="0" indent="0">
              <a:buNone/>
            </a:pPr>
            <a:endParaRPr lang="en-US" dirty="0"/>
          </a:p>
          <a:p>
            <a:pPr marL="457200" indent="-457200">
              <a:buAutoNum type="alphaUcPeriod"/>
            </a:pPr>
            <a:r>
              <a:rPr lang="en-US" dirty="0" smtClean="0"/>
              <a:t>Sorry, what do you want me to do about it?</a:t>
            </a:r>
          </a:p>
          <a:p>
            <a:pPr marL="457200" indent="-457200">
              <a:buAutoNum type="alphaUcPeriod"/>
            </a:pPr>
            <a:r>
              <a:rPr lang="en-US" dirty="0" smtClean="0"/>
              <a:t>I understand that you are upset and may feel uneasy about patrons not wearing masks. The University guidelines for our facility is that masks are strongly recommended but not required. You may be better accommodated during our non-peak hours when less patrons are using the facility. Campus Recreation also does </a:t>
            </a:r>
            <a:r>
              <a:rPr lang="en-US" smtClean="0"/>
              <a:t>multiple </a:t>
            </a:r>
            <a:r>
              <a:rPr lang="en-US" smtClean="0"/>
              <a:t>sanitations </a:t>
            </a:r>
            <a:r>
              <a:rPr lang="en-US" dirty="0" smtClean="0"/>
              <a:t>of our facility throughout the day.  </a:t>
            </a:r>
          </a:p>
          <a:p>
            <a:pPr marL="457200" indent="-457200">
              <a:buAutoNum type="alphaUcPeriod"/>
            </a:pPr>
            <a:r>
              <a:rPr lang="en-US" dirty="0" smtClean="0"/>
              <a:t>Just try not to stand next to patrons who are not wearing a mask. </a:t>
            </a:r>
            <a:endParaRPr lang="en-US" dirty="0"/>
          </a:p>
        </p:txBody>
      </p:sp>
    </p:spTree>
    <p:extLst>
      <p:ext uri="{BB962C8B-B14F-4D97-AF65-F5344CB8AC3E}">
        <p14:creationId xmlns:p14="http://schemas.microsoft.com/office/powerpoint/2010/main" val="23637890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 calcmode="lin" valueType="num">
                                      <p:cBhvr additive="base">
                                        <p:cTn id="1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 calcmode="lin" valueType="num">
                                      <p:cBhvr additive="base">
                                        <p:cTn id="1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 calcmode="lin" valueType="num">
                                      <p:cBhvr additive="base">
                                        <p:cTn id="2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Customer Service</a:t>
            </a:r>
            <a:endParaRPr lang="en-US" dirty="0"/>
          </a:p>
        </p:txBody>
      </p:sp>
      <p:sp>
        <p:nvSpPr>
          <p:cNvPr id="5" name="Content Placeholder 4"/>
          <p:cNvSpPr>
            <a:spLocks noGrp="1"/>
          </p:cNvSpPr>
          <p:nvPr>
            <p:ph idx="1"/>
          </p:nvPr>
        </p:nvSpPr>
        <p:spPr/>
        <p:txBody>
          <a:bodyPr/>
          <a:lstStyle/>
          <a:p>
            <a:r>
              <a:rPr lang="en-US" dirty="0" smtClean="0"/>
              <a:t>Correct Answer is B.</a:t>
            </a:r>
          </a:p>
          <a:p>
            <a:endParaRPr lang="en-US" dirty="0"/>
          </a:p>
          <a:p>
            <a:pPr marL="0" indent="0">
              <a:buNone/>
            </a:pPr>
            <a:r>
              <a:rPr lang="en-US" dirty="0" smtClean="0"/>
              <a:t>When patrons are upset it is important to listen and acknowledge that you are listening, without interrupting them. Most of the times patrons just want to feel like they have been heard. </a:t>
            </a:r>
            <a:r>
              <a:rPr lang="en-US" dirty="0"/>
              <a:t>Collect as many details as you can and </a:t>
            </a:r>
            <a:r>
              <a:rPr lang="en-US" dirty="0" smtClean="0"/>
              <a:t>repeat back what they said. If possible, offer choices to resolve the situation. </a:t>
            </a:r>
            <a:endParaRPr lang="en-US" dirty="0"/>
          </a:p>
        </p:txBody>
      </p:sp>
    </p:spTree>
    <p:extLst>
      <p:ext uri="{BB962C8B-B14F-4D97-AF65-F5344CB8AC3E}">
        <p14:creationId xmlns:p14="http://schemas.microsoft.com/office/powerpoint/2010/main" val="46104799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Customer Service</a:t>
            </a:r>
            <a:endParaRPr lang="en-US" dirty="0"/>
          </a:p>
        </p:txBody>
      </p:sp>
      <p:sp>
        <p:nvSpPr>
          <p:cNvPr id="5" name="TextBox 4"/>
          <p:cNvSpPr txBox="1"/>
          <p:nvPr/>
        </p:nvSpPr>
        <p:spPr>
          <a:xfrm>
            <a:off x="1763485" y="1440154"/>
            <a:ext cx="8138159" cy="1015663"/>
          </a:xfrm>
          <a:prstGeom prst="rect">
            <a:avLst/>
          </a:prstGeom>
          <a:noFill/>
        </p:spPr>
        <p:txBody>
          <a:bodyPr wrap="square" rtlCol="0">
            <a:spAutoFit/>
          </a:bodyPr>
          <a:lstStyle/>
          <a:p>
            <a:r>
              <a:rPr lang="en-US" sz="2000" dirty="0">
                <a:latin typeface="+mj-lt"/>
                <a:ea typeface="+mj-ea"/>
                <a:cs typeface="+mj-cs"/>
              </a:rPr>
              <a:t>The University has recommended using </a:t>
            </a:r>
            <a:r>
              <a:rPr lang="en-US" sz="2000" dirty="0" smtClean="0">
                <a:latin typeface="+mj-lt"/>
                <a:ea typeface="+mj-ea"/>
                <a:cs typeface="+mj-cs"/>
              </a:rPr>
              <a:t>this </a:t>
            </a:r>
            <a:r>
              <a:rPr lang="en-US" sz="2000" dirty="0">
                <a:latin typeface="+mj-lt"/>
                <a:ea typeface="+mj-ea"/>
                <a:cs typeface="+mj-cs"/>
              </a:rPr>
              <a:t>method </a:t>
            </a:r>
            <a:r>
              <a:rPr lang="en-US" sz="2000" dirty="0" smtClean="0">
                <a:latin typeface="+mj-lt"/>
                <a:ea typeface="+mj-ea"/>
                <a:cs typeface="+mj-cs"/>
              </a:rPr>
              <a:t>to encourage </a:t>
            </a:r>
            <a:r>
              <a:rPr lang="en-US" sz="2000" dirty="0">
                <a:latin typeface="+mj-lt"/>
                <a:ea typeface="+mj-ea"/>
                <a:cs typeface="+mj-cs"/>
              </a:rPr>
              <a:t>patrons to adhere </a:t>
            </a:r>
            <a:r>
              <a:rPr lang="en-US" sz="2000" dirty="0" smtClean="0">
                <a:latin typeface="+mj-lt"/>
                <a:ea typeface="+mj-ea"/>
                <a:cs typeface="+mj-cs"/>
              </a:rPr>
              <a:t>to </a:t>
            </a:r>
            <a:r>
              <a:rPr lang="en-US" sz="2000" dirty="0">
                <a:latin typeface="+mj-lt"/>
                <a:ea typeface="+mj-ea"/>
                <a:cs typeface="+mj-cs"/>
              </a:rPr>
              <a:t>wearing face coverings on campus.  </a:t>
            </a:r>
          </a:p>
        </p:txBody>
      </p:sp>
      <p:sp>
        <p:nvSpPr>
          <p:cNvPr id="3" name="Content Placeholder 2"/>
          <p:cNvSpPr>
            <a:spLocks noGrp="1"/>
          </p:cNvSpPr>
          <p:nvPr>
            <p:ph sz="half" idx="1"/>
          </p:nvPr>
        </p:nvSpPr>
        <p:spPr/>
        <p:txBody>
          <a:bodyPr/>
          <a:lstStyle/>
          <a:p>
            <a:endParaRPr lang="en-US"/>
          </a:p>
        </p:txBody>
      </p:sp>
      <p:sp>
        <p:nvSpPr>
          <p:cNvPr id="4" name="Content Placeholder 3"/>
          <p:cNvSpPr>
            <a:spLocks noGrp="1"/>
          </p:cNvSpPr>
          <p:nvPr>
            <p:ph sz="half" idx="2"/>
          </p:nvPr>
        </p:nvSpPr>
        <p:spPr/>
        <p:txBody>
          <a:bodyPr/>
          <a:lstStyle/>
          <a:p>
            <a:endParaRPr lang="en-US"/>
          </a:p>
        </p:txBody>
      </p:sp>
    </p:spTree>
    <p:extLst>
      <p:ext uri="{BB962C8B-B14F-4D97-AF65-F5344CB8AC3E}">
        <p14:creationId xmlns:p14="http://schemas.microsoft.com/office/powerpoint/2010/main" val="1649038801"/>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Welcome Back Runners !</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07817" y="2256267"/>
            <a:ext cx="8947150" cy="271734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319610945"/>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Conflict Resolution &amp; Managing Team Conflict</a:t>
            </a:r>
            <a:endParaRPr lang="en-US" dirty="0"/>
          </a:p>
        </p:txBody>
      </p:sp>
      <p:sp>
        <p:nvSpPr>
          <p:cNvPr id="3" name="Content Placeholder 2"/>
          <p:cNvSpPr>
            <a:spLocks noGrp="1"/>
          </p:cNvSpPr>
          <p:nvPr>
            <p:ph sz="half" idx="1"/>
          </p:nvPr>
        </p:nvSpPr>
        <p:spPr/>
        <p:txBody>
          <a:bodyPr/>
          <a:lstStyle/>
          <a:p>
            <a:r>
              <a:rPr lang="en-US" dirty="0" smtClean="0"/>
              <a:t>The</a:t>
            </a:r>
            <a:r>
              <a:rPr lang="en-US" dirty="0"/>
              <a:t> Thomas </a:t>
            </a:r>
            <a:r>
              <a:rPr lang="en-US" dirty="0" err="1" smtClean="0"/>
              <a:t>Kilman</a:t>
            </a:r>
            <a:r>
              <a:rPr lang="en-US" dirty="0"/>
              <a:t> </a:t>
            </a:r>
            <a:r>
              <a:rPr lang="en-US" dirty="0" smtClean="0"/>
              <a:t>model </a:t>
            </a:r>
            <a:r>
              <a:rPr lang="en-US" dirty="0"/>
              <a:t>identifies two dimensions when choosing a course of action in a conflict situation, these are assertiveness and </a:t>
            </a:r>
            <a:r>
              <a:rPr lang="en-US" dirty="0" smtClean="0"/>
              <a:t>cooperativeness.</a:t>
            </a:r>
          </a:p>
          <a:p>
            <a:r>
              <a:rPr lang="en-US" dirty="0" smtClean="0"/>
              <a:t>Assertiveness </a:t>
            </a:r>
            <a:r>
              <a:rPr lang="en-US" dirty="0"/>
              <a:t>is the degree to which you try to satisfy your own </a:t>
            </a:r>
            <a:r>
              <a:rPr lang="en-US" dirty="0" smtClean="0"/>
              <a:t>needs.</a:t>
            </a:r>
          </a:p>
          <a:p>
            <a:r>
              <a:rPr lang="en-US" dirty="0" smtClean="0"/>
              <a:t>Cooperativeness </a:t>
            </a:r>
            <a:r>
              <a:rPr lang="en-US" dirty="0"/>
              <a:t>is the degree to which you try to satisfy the other person's concerns.</a:t>
            </a:r>
          </a:p>
        </p:txBody>
      </p:sp>
      <p:sp>
        <p:nvSpPr>
          <p:cNvPr id="6" name="Content Placeholder 5"/>
          <p:cNvSpPr>
            <a:spLocks noGrp="1"/>
          </p:cNvSpPr>
          <p:nvPr>
            <p:ph sz="half" idx="2"/>
          </p:nvPr>
        </p:nvSpPr>
        <p:spPr/>
        <p:txBody>
          <a:bodyPr/>
          <a:lstStyle/>
          <a:p>
            <a:endParaRPr lang="en-US"/>
          </a:p>
        </p:txBody>
      </p:sp>
      <p:pic>
        <p:nvPicPr>
          <p:cNvPr id="5" name="Picture 4"/>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5654493" y="1982248"/>
            <a:ext cx="5394960" cy="427408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612443103"/>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Conflict Resolution &amp; Managing Team Conflict cont’d . . .</a:t>
            </a:r>
            <a:endParaRPr lang="en-US" dirty="0"/>
          </a:p>
        </p:txBody>
      </p:sp>
      <p:sp>
        <p:nvSpPr>
          <p:cNvPr id="8" name="Text Placeholder 7"/>
          <p:cNvSpPr>
            <a:spLocks noGrp="1"/>
          </p:cNvSpPr>
          <p:nvPr>
            <p:ph idx="1"/>
          </p:nvPr>
        </p:nvSpPr>
        <p:spPr/>
        <p:txBody>
          <a:bodyPr>
            <a:normAutofit fontScale="85000" lnSpcReduction="10000"/>
          </a:bodyPr>
          <a:lstStyle/>
          <a:p>
            <a:r>
              <a:rPr lang="en-US" sz="1900" dirty="0"/>
              <a:t>Avoiding – You prefer not to face stressful situations</a:t>
            </a:r>
            <a:r>
              <a:rPr lang="en-US" sz="1900" dirty="0" smtClean="0"/>
              <a:t>. </a:t>
            </a:r>
            <a:r>
              <a:rPr lang="en-US" sz="1600" i="1" dirty="0" smtClean="0"/>
              <a:t>(please allow a few seconds for the video to fully load and then click the play button)</a:t>
            </a:r>
            <a:endParaRPr lang="en-US" sz="1600" i="1"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pPr marL="0" indent="0">
              <a:buNone/>
            </a:pPr>
            <a:endParaRPr lang="en-US" dirty="0" smtClean="0"/>
          </a:p>
          <a:p>
            <a:r>
              <a:rPr lang="en-US" sz="1900" dirty="0" smtClean="0"/>
              <a:t>This style is best used when dealing with emotionally charged situations. </a:t>
            </a:r>
          </a:p>
          <a:p>
            <a:pPr marL="0" indent="0">
              <a:buNone/>
            </a:pPr>
            <a:r>
              <a:rPr lang="en-US" sz="1900" i="1" dirty="0"/>
              <a:t>Ex. Dealing with team member who is clearly upset and being irrational </a:t>
            </a:r>
            <a:r>
              <a:rPr lang="en-US" sz="1900" i="1" dirty="0" smtClean="0"/>
              <a:t>in </a:t>
            </a:r>
            <a:r>
              <a:rPr lang="en-US" sz="1900" i="1" dirty="0"/>
              <a:t>the moment</a:t>
            </a:r>
            <a:r>
              <a:rPr lang="en-US" sz="1900" i="1" dirty="0" smtClean="0"/>
              <a:t>.</a:t>
            </a:r>
            <a:endParaRPr lang="en-US" sz="1900" i="1" dirty="0"/>
          </a:p>
          <a:p>
            <a:endParaRPr lang="en-US" dirty="0"/>
          </a:p>
          <a:p>
            <a:endParaRPr lang="en-US" dirty="0"/>
          </a:p>
        </p:txBody>
      </p:sp>
      <p:pic>
        <p:nvPicPr>
          <p:cNvPr id="3" name="1uSE4qsZqgg"/>
          <p:cNvPicPr>
            <a:picLocks noRot="1" noChangeAspect="1"/>
          </p:cNvPicPr>
          <p:nvPr>
            <a:videoFile r:link="rId1"/>
          </p:nvPr>
        </p:nvPicPr>
        <p:blipFill>
          <a:blip r:embed="rId3"/>
          <a:stretch>
            <a:fillRect/>
          </a:stretch>
        </p:blipFill>
        <p:spPr>
          <a:xfrm>
            <a:off x="2489465" y="2545698"/>
            <a:ext cx="4572000" cy="2571750"/>
          </a:xfrm>
          <a:prstGeom prst="rect">
            <a:avLst/>
          </a:prstGeom>
        </p:spPr>
      </p:pic>
    </p:spTree>
    <p:extLst>
      <p:ext uri="{BB962C8B-B14F-4D97-AF65-F5344CB8AC3E}">
        <p14:creationId xmlns:p14="http://schemas.microsoft.com/office/powerpoint/2010/main" val="1614383394"/>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Conflict Resolution &amp; Managing Team Conflict cont’d . . .</a:t>
            </a:r>
            <a:endParaRPr lang="en-US" dirty="0"/>
          </a:p>
        </p:txBody>
      </p:sp>
      <p:sp>
        <p:nvSpPr>
          <p:cNvPr id="8" name="Text Placeholder 7"/>
          <p:cNvSpPr>
            <a:spLocks noGrp="1"/>
          </p:cNvSpPr>
          <p:nvPr>
            <p:ph idx="1"/>
          </p:nvPr>
        </p:nvSpPr>
        <p:spPr/>
        <p:txBody>
          <a:bodyPr>
            <a:normAutofit fontScale="70000" lnSpcReduction="20000"/>
          </a:bodyPr>
          <a:lstStyle/>
          <a:p>
            <a:r>
              <a:rPr lang="en-US" sz="2300" dirty="0" smtClean="0"/>
              <a:t>Accommodating </a:t>
            </a:r>
            <a:r>
              <a:rPr lang="en-US" sz="2300" dirty="0"/>
              <a:t>– </a:t>
            </a:r>
            <a:r>
              <a:rPr lang="en-US" sz="2300" dirty="0" smtClean="0"/>
              <a:t>Beneficial to preserve the harmony</a:t>
            </a:r>
            <a:r>
              <a:rPr lang="en-US" sz="2300" dirty="0" smtClean="0"/>
              <a:t>. </a:t>
            </a:r>
            <a:r>
              <a:rPr lang="en-US" i="1" dirty="0"/>
              <a:t>(please allow a few seconds for the video to fully </a:t>
            </a:r>
            <a:r>
              <a:rPr lang="en-US" i="1" dirty="0" smtClean="0"/>
              <a:t>load and then click the play button)</a:t>
            </a:r>
            <a:endParaRPr lang="en-US" i="1" dirty="0"/>
          </a:p>
          <a:p>
            <a:pPr marL="0" indent="0">
              <a:buNone/>
            </a:pP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r>
              <a:rPr lang="en-US" sz="2300" dirty="0"/>
              <a:t>This style is best used when preserving a relationship is more important than winning the issue at hand. </a:t>
            </a:r>
            <a:endParaRPr lang="en-US" sz="2300" dirty="0" smtClean="0"/>
          </a:p>
          <a:p>
            <a:pPr marL="0" indent="0">
              <a:buNone/>
            </a:pPr>
            <a:r>
              <a:rPr lang="en-US" sz="2300" i="1" dirty="0" smtClean="0"/>
              <a:t>(</a:t>
            </a:r>
            <a:r>
              <a:rPr lang="en-US" sz="2300" i="1" dirty="0"/>
              <a:t>Ex. </a:t>
            </a:r>
            <a:r>
              <a:rPr lang="en-US" sz="2300" i="1" dirty="0" smtClean="0"/>
              <a:t>Giving a patron a different towel if they perceive the towel they were given is dirty.)</a:t>
            </a:r>
            <a:endParaRPr lang="en-US" sz="2300" i="1" dirty="0"/>
          </a:p>
          <a:p>
            <a:endParaRPr lang="en-US" dirty="0"/>
          </a:p>
        </p:txBody>
      </p:sp>
      <p:pic>
        <p:nvPicPr>
          <p:cNvPr id="3" name="1uSE4qsZqgg"/>
          <p:cNvPicPr>
            <a:picLocks noRot="1" noChangeAspect="1"/>
          </p:cNvPicPr>
          <p:nvPr>
            <a:videoFile r:link="rId1"/>
          </p:nvPr>
        </p:nvPicPr>
        <p:blipFill>
          <a:blip r:embed="rId3"/>
          <a:stretch>
            <a:fillRect/>
          </a:stretch>
        </p:blipFill>
        <p:spPr>
          <a:xfrm>
            <a:off x="2611689" y="2513361"/>
            <a:ext cx="4572000" cy="2571750"/>
          </a:xfrm>
          <a:prstGeom prst="rect">
            <a:avLst/>
          </a:prstGeom>
        </p:spPr>
      </p:pic>
    </p:spTree>
    <p:extLst>
      <p:ext uri="{BB962C8B-B14F-4D97-AF65-F5344CB8AC3E}">
        <p14:creationId xmlns:p14="http://schemas.microsoft.com/office/powerpoint/2010/main" val="2673946525"/>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Conflict Resolution &amp; Managing Team Conflict cont’d . . .</a:t>
            </a:r>
            <a:endParaRPr lang="en-US" dirty="0"/>
          </a:p>
        </p:txBody>
      </p:sp>
      <p:sp>
        <p:nvSpPr>
          <p:cNvPr id="8" name="Text Placeholder 7"/>
          <p:cNvSpPr>
            <a:spLocks noGrp="1"/>
          </p:cNvSpPr>
          <p:nvPr>
            <p:ph idx="1"/>
          </p:nvPr>
        </p:nvSpPr>
        <p:spPr/>
        <p:txBody>
          <a:bodyPr>
            <a:normAutofit fontScale="77500" lnSpcReduction="20000"/>
          </a:bodyPr>
          <a:lstStyle/>
          <a:p>
            <a:r>
              <a:rPr lang="en-US" dirty="0" smtClean="0"/>
              <a:t>Competing </a:t>
            </a:r>
            <a:r>
              <a:rPr lang="en-US" dirty="0"/>
              <a:t>– You </a:t>
            </a:r>
            <a:r>
              <a:rPr lang="en-US" dirty="0" smtClean="0"/>
              <a:t>only aim to pursue your own goal</a:t>
            </a:r>
            <a:r>
              <a:rPr lang="en-US" dirty="0" smtClean="0"/>
              <a:t>. </a:t>
            </a:r>
            <a:r>
              <a:rPr lang="en-US" sz="1800" i="1" dirty="0"/>
              <a:t>(please allow a few seconds for the video to fully </a:t>
            </a:r>
            <a:r>
              <a:rPr lang="en-US" sz="1800" i="1" dirty="0" smtClean="0"/>
              <a:t>load and then click the play button)</a:t>
            </a:r>
            <a:endParaRPr lang="en-US" dirty="0"/>
          </a:p>
          <a:p>
            <a:endParaRPr lang="en-US" dirty="0" smtClean="0"/>
          </a:p>
          <a:p>
            <a:endParaRPr lang="en-US" dirty="0"/>
          </a:p>
          <a:p>
            <a:endParaRPr lang="en-US" dirty="0" smtClean="0"/>
          </a:p>
          <a:p>
            <a:pPr marL="0" indent="0">
              <a:buNone/>
            </a:pPr>
            <a:endParaRPr lang="en-US" dirty="0"/>
          </a:p>
          <a:p>
            <a:endParaRPr lang="en-US" dirty="0" smtClean="0"/>
          </a:p>
          <a:p>
            <a:endParaRPr lang="en-US" dirty="0" smtClean="0"/>
          </a:p>
          <a:p>
            <a:endParaRPr lang="en-US" dirty="0"/>
          </a:p>
          <a:p>
            <a:endParaRPr lang="en-US" dirty="0" smtClean="0"/>
          </a:p>
          <a:p>
            <a:r>
              <a:rPr lang="en-US" sz="2100" dirty="0"/>
              <a:t>This style is best used when have greater expertise/better information or outcome is critical and right decision may be unpopular. </a:t>
            </a:r>
            <a:endParaRPr lang="en-US" sz="2100" dirty="0" smtClean="0"/>
          </a:p>
          <a:p>
            <a:pPr marL="0" indent="0">
              <a:buNone/>
            </a:pPr>
            <a:r>
              <a:rPr lang="en-US" sz="2100" dirty="0" smtClean="0"/>
              <a:t>(</a:t>
            </a:r>
            <a:r>
              <a:rPr lang="en-US" sz="2100" dirty="0"/>
              <a:t>Ex. </a:t>
            </a:r>
            <a:r>
              <a:rPr lang="en-US" sz="2100" dirty="0" smtClean="0"/>
              <a:t>A team </a:t>
            </a:r>
            <a:r>
              <a:rPr lang="en-US" sz="2100" dirty="0"/>
              <a:t>member </a:t>
            </a:r>
            <a:r>
              <a:rPr lang="en-US" sz="2100" dirty="0" smtClean="0"/>
              <a:t>lets </a:t>
            </a:r>
            <a:r>
              <a:rPr lang="en-US" sz="2100" dirty="0"/>
              <a:t>a </a:t>
            </a:r>
            <a:r>
              <a:rPr lang="en-US" sz="2100" dirty="0" smtClean="0"/>
              <a:t>non-approved patron </a:t>
            </a:r>
            <a:r>
              <a:rPr lang="en-US" sz="2100" dirty="0"/>
              <a:t>into </a:t>
            </a:r>
            <a:r>
              <a:rPr lang="en-US" sz="2100" dirty="0" smtClean="0"/>
              <a:t>the Rec. The Supervisor uses their authority to write up team for not adhering to our policy. </a:t>
            </a:r>
            <a:endParaRPr lang="en-US" sz="2100" dirty="0"/>
          </a:p>
          <a:p>
            <a:endParaRPr lang="en-US" dirty="0"/>
          </a:p>
          <a:p>
            <a:endParaRPr lang="en-US" dirty="0"/>
          </a:p>
        </p:txBody>
      </p:sp>
      <p:pic>
        <p:nvPicPr>
          <p:cNvPr id="3" name="1uSE4qsZqgg"/>
          <p:cNvPicPr>
            <a:picLocks noRot="1" noChangeAspect="1"/>
          </p:cNvPicPr>
          <p:nvPr>
            <a:videoFile r:link="rId1"/>
          </p:nvPr>
        </p:nvPicPr>
        <p:blipFill>
          <a:blip r:embed="rId3"/>
          <a:stretch>
            <a:fillRect/>
          </a:stretch>
        </p:blipFill>
        <p:spPr>
          <a:xfrm>
            <a:off x="2687782" y="2482667"/>
            <a:ext cx="4572000" cy="2571750"/>
          </a:xfrm>
          <a:prstGeom prst="rect">
            <a:avLst/>
          </a:prstGeom>
        </p:spPr>
      </p:pic>
    </p:spTree>
    <p:extLst>
      <p:ext uri="{BB962C8B-B14F-4D97-AF65-F5344CB8AC3E}">
        <p14:creationId xmlns:p14="http://schemas.microsoft.com/office/powerpoint/2010/main" val="3537178568"/>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Conflict Resolution &amp; Managing Team Conflict cont’d . . .</a:t>
            </a:r>
            <a:endParaRPr lang="en-US" dirty="0"/>
          </a:p>
        </p:txBody>
      </p:sp>
      <p:sp>
        <p:nvSpPr>
          <p:cNvPr id="8" name="Text Placeholder 7"/>
          <p:cNvSpPr>
            <a:spLocks noGrp="1"/>
          </p:cNvSpPr>
          <p:nvPr>
            <p:ph idx="1"/>
          </p:nvPr>
        </p:nvSpPr>
        <p:spPr>
          <a:xfrm>
            <a:off x="1103312" y="2052918"/>
            <a:ext cx="8946541" cy="4439322"/>
          </a:xfrm>
        </p:spPr>
        <p:txBody>
          <a:bodyPr>
            <a:normAutofit fontScale="77500" lnSpcReduction="20000"/>
          </a:bodyPr>
          <a:lstStyle/>
          <a:p>
            <a:r>
              <a:rPr lang="en-US" dirty="0" smtClean="0"/>
              <a:t>Compromising </a:t>
            </a:r>
            <a:r>
              <a:rPr lang="en-US" dirty="0"/>
              <a:t>– </a:t>
            </a:r>
            <a:r>
              <a:rPr lang="en-US" dirty="0" smtClean="0"/>
              <a:t>Finding a solution that partially satisfies both individuals</a:t>
            </a:r>
            <a:r>
              <a:rPr lang="en-US" dirty="0" smtClean="0"/>
              <a:t>. </a:t>
            </a:r>
            <a:r>
              <a:rPr lang="en-US" sz="1800" i="1" dirty="0"/>
              <a:t>(please allow a few seconds for the video to fully </a:t>
            </a:r>
            <a:r>
              <a:rPr lang="en-US" sz="1800" i="1" dirty="0" smtClean="0"/>
              <a:t>load and then click the play button)</a:t>
            </a:r>
            <a:endParaRPr lang="en-US" sz="1800" i="1" dirty="0"/>
          </a:p>
          <a:p>
            <a:pPr marL="0" indent="0">
              <a:buNone/>
            </a:pPr>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r>
              <a:rPr lang="en-US" sz="2100" dirty="0"/>
              <a:t>This style is best used when each team member is willing to give up something or meeting everyone’s needs may not be realistic</a:t>
            </a:r>
            <a:r>
              <a:rPr lang="en-US" sz="2100" dirty="0" smtClean="0"/>
              <a:t>.</a:t>
            </a:r>
          </a:p>
          <a:p>
            <a:r>
              <a:rPr lang="en-US" sz="2100" dirty="0" smtClean="0"/>
              <a:t>(</a:t>
            </a:r>
            <a:r>
              <a:rPr lang="en-US" sz="2100" dirty="0"/>
              <a:t>Ex. Supervisor </a:t>
            </a:r>
            <a:r>
              <a:rPr lang="en-US" sz="2100" dirty="0" smtClean="0"/>
              <a:t>schedules all team members to work one weekend so not only one person is working every weekend. )</a:t>
            </a:r>
            <a:endParaRPr lang="en-US" sz="2100" dirty="0"/>
          </a:p>
          <a:p>
            <a:endParaRPr lang="en-US" dirty="0"/>
          </a:p>
          <a:p>
            <a:endParaRPr lang="en-US" dirty="0"/>
          </a:p>
        </p:txBody>
      </p:sp>
      <p:pic>
        <p:nvPicPr>
          <p:cNvPr id="3" name="1uSE4qsZqgg"/>
          <p:cNvPicPr>
            <a:picLocks noRot="1" noChangeAspect="1"/>
          </p:cNvPicPr>
          <p:nvPr>
            <a:videoFile r:link="rId1"/>
          </p:nvPr>
        </p:nvPicPr>
        <p:blipFill>
          <a:blip r:embed="rId3"/>
          <a:stretch>
            <a:fillRect/>
          </a:stretch>
        </p:blipFill>
        <p:spPr>
          <a:xfrm>
            <a:off x="2618721" y="2581689"/>
            <a:ext cx="4572000" cy="2571750"/>
          </a:xfrm>
          <a:prstGeom prst="rect">
            <a:avLst/>
          </a:prstGeom>
        </p:spPr>
      </p:pic>
    </p:spTree>
    <p:extLst>
      <p:ext uri="{BB962C8B-B14F-4D97-AF65-F5344CB8AC3E}">
        <p14:creationId xmlns:p14="http://schemas.microsoft.com/office/powerpoint/2010/main" val="1372604659"/>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Conflict Resolution &amp; Managing Team Conflict cont’d . . .</a:t>
            </a:r>
            <a:endParaRPr lang="en-US" dirty="0"/>
          </a:p>
        </p:txBody>
      </p:sp>
      <p:sp>
        <p:nvSpPr>
          <p:cNvPr id="8" name="Text Placeholder 7"/>
          <p:cNvSpPr>
            <a:spLocks noGrp="1"/>
          </p:cNvSpPr>
          <p:nvPr>
            <p:ph idx="1"/>
          </p:nvPr>
        </p:nvSpPr>
        <p:spPr>
          <a:xfrm>
            <a:off x="1104293" y="1948415"/>
            <a:ext cx="8946541" cy="4674453"/>
          </a:xfrm>
        </p:spPr>
        <p:txBody>
          <a:bodyPr>
            <a:normAutofit fontScale="85000" lnSpcReduction="20000"/>
          </a:bodyPr>
          <a:lstStyle/>
          <a:p>
            <a:r>
              <a:rPr lang="en-US" sz="1900" dirty="0" smtClean="0"/>
              <a:t>Collaborating </a:t>
            </a:r>
            <a:r>
              <a:rPr lang="en-US" sz="1900" dirty="0"/>
              <a:t>– You </a:t>
            </a:r>
            <a:r>
              <a:rPr lang="en-US" sz="1900" dirty="0" smtClean="0"/>
              <a:t>are willing to understand the other person’s POV and come to a mutual decision</a:t>
            </a:r>
            <a:r>
              <a:rPr lang="en-US" sz="1900" dirty="0" smtClean="0"/>
              <a:t>. </a:t>
            </a:r>
            <a:r>
              <a:rPr lang="en-US" sz="1600" i="1" dirty="0"/>
              <a:t>(please allow a few seconds for the video to fully </a:t>
            </a:r>
            <a:r>
              <a:rPr lang="en-US" sz="1600" i="1" dirty="0" smtClean="0"/>
              <a:t>load and then click the play button)</a:t>
            </a:r>
            <a:endParaRPr lang="en-US" sz="1600" dirty="0"/>
          </a:p>
          <a:p>
            <a:endParaRPr lang="en-US" dirty="0" smtClean="0"/>
          </a:p>
          <a:p>
            <a:endParaRPr lang="en-US" dirty="0"/>
          </a:p>
          <a:p>
            <a:pPr marL="0" indent="0">
              <a:buNone/>
            </a:pPr>
            <a:endParaRPr lang="en-US" dirty="0" smtClean="0"/>
          </a:p>
          <a:p>
            <a:endParaRPr lang="en-US" dirty="0"/>
          </a:p>
          <a:p>
            <a:endParaRPr lang="en-US" dirty="0" smtClean="0"/>
          </a:p>
          <a:p>
            <a:endParaRPr lang="en-US" dirty="0"/>
          </a:p>
          <a:p>
            <a:endParaRPr lang="en-US" dirty="0" smtClean="0"/>
          </a:p>
          <a:p>
            <a:pPr marL="0" indent="0">
              <a:buNone/>
            </a:pPr>
            <a:endParaRPr lang="en-US" dirty="0" smtClean="0"/>
          </a:p>
          <a:p>
            <a:r>
              <a:rPr lang="en-US" sz="1900" dirty="0"/>
              <a:t>This style is best used when there’s sufficient time to engage and look at solutions from different perspectives. </a:t>
            </a:r>
          </a:p>
          <a:p>
            <a:pPr marL="0" indent="0">
              <a:buNone/>
            </a:pPr>
            <a:r>
              <a:rPr lang="en-US" sz="1900" dirty="0" smtClean="0"/>
              <a:t>(Ex</a:t>
            </a:r>
            <a:r>
              <a:rPr lang="en-US" sz="1900" dirty="0"/>
              <a:t>. Supervisor works with team member to get their last 30mins covered on Wednesdays so they can attend a weekly SI session.)</a:t>
            </a:r>
          </a:p>
          <a:p>
            <a:endParaRPr lang="en-US" dirty="0" smtClean="0"/>
          </a:p>
          <a:p>
            <a:endParaRPr lang="en-US" dirty="0"/>
          </a:p>
        </p:txBody>
      </p:sp>
      <p:pic>
        <p:nvPicPr>
          <p:cNvPr id="4" name="1uSE4qsZqgg"/>
          <p:cNvPicPr>
            <a:picLocks noRot="1" noChangeAspect="1"/>
          </p:cNvPicPr>
          <p:nvPr>
            <a:videoFile r:link="rId1"/>
          </p:nvPr>
        </p:nvPicPr>
        <p:blipFill>
          <a:blip r:embed="rId3"/>
          <a:stretch>
            <a:fillRect/>
          </a:stretch>
        </p:blipFill>
        <p:spPr>
          <a:xfrm>
            <a:off x="2892655" y="2631200"/>
            <a:ext cx="4572000" cy="2571750"/>
          </a:xfrm>
          <a:prstGeom prst="rect">
            <a:avLst/>
          </a:prstGeom>
        </p:spPr>
      </p:pic>
    </p:spTree>
    <p:extLst>
      <p:ext uri="{BB962C8B-B14F-4D97-AF65-F5344CB8AC3E}">
        <p14:creationId xmlns:p14="http://schemas.microsoft.com/office/powerpoint/2010/main" val="327641318"/>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Cooperation in Campus Rec</a:t>
            </a:r>
            <a:endParaRPr lang="en-US" dirty="0"/>
          </a:p>
        </p:txBody>
      </p:sp>
      <p:sp>
        <p:nvSpPr>
          <p:cNvPr id="3" name="Content Placeholder 2"/>
          <p:cNvSpPr>
            <a:spLocks noGrp="1"/>
          </p:cNvSpPr>
          <p:nvPr>
            <p:ph idx="1"/>
          </p:nvPr>
        </p:nvSpPr>
        <p:spPr>
          <a:xfrm>
            <a:off x="808894" y="4009501"/>
            <a:ext cx="10431191" cy="2588247"/>
          </a:xfrm>
        </p:spPr>
        <p:txBody>
          <a:bodyPr/>
          <a:lstStyle/>
          <a:p>
            <a:pPr marL="457200" lvl="1" indent="0">
              <a:buNone/>
            </a:pPr>
            <a:r>
              <a:rPr lang="en-US" dirty="0" smtClean="0"/>
              <a:t>Campus Recreation has updated and modified our policies, guidelines, and safety protocols in accordance with the University. These changes will ensure that we are following the most current information for the safety of patrons and staff. It is important that we are all working cohesively and on the same page.</a:t>
            </a:r>
          </a:p>
          <a:p>
            <a:pPr marL="457200" lvl="1" indent="0">
              <a:buNone/>
            </a:pPr>
            <a:r>
              <a:rPr lang="en-US" dirty="0" smtClean="0"/>
              <a:t>The Campus Recreation Professional Staff has created a re-opening plan that will help us navigate through our different phases of opening. For us to be successful, we must all be flexible and willing to adapt. We are all in this together. If for any reason you have concerns or need additional training, ASK FOR HELP!</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4129" y="1261270"/>
            <a:ext cx="5760720" cy="257941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735157310"/>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0456D5F4894F4884650EE439D94734" ma:contentTypeVersion="13" ma:contentTypeDescription="Create a new document." ma:contentTypeScope="" ma:versionID="10944b96c040dab6244a01491ba1edea">
  <xsd:schema xmlns:xsd="http://www.w3.org/2001/XMLSchema" xmlns:xs="http://www.w3.org/2001/XMLSchema" xmlns:p="http://schemas.microsoft.com/office/2006/metadata/properties" xmlns:ns3="dc0330ad-4abd-441b-a145-94d702151350" xmlns:ns4="158d2548-bfe5-4caa-ba2f-e04035d22b5e" targetNamespace="http://schemas.microsoft.com/office/2006/metadata/properties" ma:root="true" ma:fieldsID="c287cddccc56ac3012dca721bfb8b759" ns3:_="" ns4:_="">
    <xsd:import namespace="dc0330ad-4abd-441b-a145-94d702151350"/>
    <xsd:import namespace="158d2548-bfe5-4caa-ba2f-e04035d22b5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GenerationTime" minOccurs="0"/>
                <xsd:element ref="ns4:MediaServiceEventHashCode" minOccurs="0"/>
                <xsd:element ref="ns4:MediaServiceOCR"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0330ad-4abd-441b-a145-94d70215135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58d2548-bfe5-4caa-ba2f-e04035d22b5e"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BAE90F3-0B90-4E5B-B34D-BC6A433492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c0330ad-4abd-441b-a145-94d702151350"/>
    <ds:schemaRef ds:uri="158d2548-bfe5-4caa-ba2f-e04035d22b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6FC25F6-EE9B-4DC7-AF25-61AC054035FD}">
  <ds:schemaRefs>
    <ds:schemaRef ds:uri="http://schemas.microsoft.com/office/2006/documentManagement/types"/>
    <ds:schemaRef ds:uri="http://purl.org/dc/dcmitype/"/>
    <ds:schemaRef ds:uri="http://schemas.microsoft.com/office/infopath/2007/PartnerControls"/>
    <ds:schemaRef ds:uri="http://purl.org/dc/elements/1.1/"/>
    <ds:schemaRef ds:uri="dc0330ad-4abd-441b-a145-94d702151350"/>
    <ds:schemaRef ds:uri="http://schemas.microsoft.com/office/2006/metadata/properties"/>
    <ds:schemaRef ds:uri="http://purl.org/dc/terms/"/>
    <ds:schemaRef ds:uri="http://schemas.openxmlformats.org/package/2006/metadata/core-properties"/>
    <ds:schemaRef ds:uri="158d2548-bfe5-4caa-ba2f-e04035d22b5e"/>
    <ds:schemaRef ds:uri="http://www.w3.org/XML/1998/namespace"/>
  </ds:schemaRefs>
</ds:datastoreItem>
</file>

<file path=customXml/itemProps3.xml><?xml version="1.0" encoding="utf-8"?>
<ds:datastoreItem xmlns:ds="http://schemas.openxmlformats.org/officeDocument/2006/customXml" ds:itemID="{A218D268-E71D-48C2-874D-C400935442F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Ion</Template>
  <TotalTime>16407</TotalTime>
  <Words>1489</Words>
  <Application>Microsoft Office PowerPoint</Application>
  <PresentationFormat>Widescreen</PresentationFormat>
  <Paragraphs>162</Paragraphs>
  <Slides>23</Slides>
  <Notes>0</Notes>
  <HiddenSlides>0</HiddenSlides>
  <MMClips>5</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Century Gothic</vt:lpstr>
      <vt:lpstr>Wingdings</vt:lpstr>
      <vt:lpstr>Wingdings 3</vt:lpstr>
      <vt:lpstr>Ion</vt:lpstr>
      <vt:lpstr>Communication</vt:lpstr>
      <vt:lpstr>Outline</vt:lpstr>
      <vt:lpstr>Conflict Resolution &amp; Managing Team Conflict</vt:lpstr>
      <vt:lpstr>Conflict Resolution &amp; Managing Team Conflict cont’d . . .</vt:lpstr>
      <vt:lpstr>Conflict Resolution &amp; Managing Team Conflict cont’d . . .</vt:lpstr>
      <vt:lpstr>Conflict Resolution &amp; Managing Team Conflict cont’d . . .</vt:lpstr>
      <vt:lpstr>Conflict Resolution &amp; Managing Team Conflict cont’d . . .</vt:lpstr>
      <vt:lpstr>Conflict Resolution &amp; Managing Team Conflict cont’d . . .</vt:lpstr>
      <vt:lpstr>Cooperation in Campus Rec</vt:lpstr>
      <vt:lpstr>Cooperation in Campus Rec</vt:lpstr>
      <vt:lpstr>Don’t Struggle in Silence  (Ask for Help)</vt:lpstr>
      <vt:lpstr>Don’t Struggle in Silence  (Ask for Help)</vt:lpstr>
      <vt:lpstr>Customer Service</vt:lpstr>
      <vt:lpstr>Customer Service</vt:lpstr>
      <vt:lpstr>Customer Service</vt:lpstr>
      <vt:lpstr>Customer Service</vt:lpstr>
      <vt:lpstr>Customer Service</vt:lpstr>
      <vt:lpstr>Customer Service</vt:lpstr>
      <vt:lpstr>Customer Service</vt:lpstr>
      <vt:lpstr>Customer Service</vt:lpstr>
      <vt:lpstr>Customer Service</vt:lpstr>
      <vt:lpstr>Customer Service</vt:lpstr>
      <vt:lpstr>Welcome Back Runners !</vt:lpstr>
    </vt:vector>
  </TitlesOfParts>
  <Company>The University of Texas at San Antonio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dc:title>
  <dc:creator>Cy Fondal</dc:creator>
  <cp:lastModifiedBy>Cy Fondal</cp:lastModifiedBy>
  <cp:revision>70</cp:revision>
  <dcterms:created xsi:type="dcterms:W3CDTF">2020-08-04T11:35:43Z</dcterms:created>
  <dcterms:modified xsi:type="dcterms:W3CDTF">2021-06-22T19:43:12Z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0x0101009D0456D5F4894F4884650EE439D94734</vt:lpwstr>
  </property>
</Properties>
</file>