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4" r:id="rId4"/>
    <p:sldId id="265" r:id="rId5"/>
    <p:sldId id="266" r:id="rId6"/>
    <p:sldId id="268" r:id="rId7"/>
    <p:sldId id="272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08083A"/>
    <a:srgbClr val="000064"/>
    <a:srgbClr val="00194C"/>
    <a:srgbClr val="001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2BAE8-DE04-4C6A-7E99-3D16654B3B9F}" v="3" dt="2020-09-01T16:53:05.665"/>
    <p1510:client id="{6C774E42-66D0-4EDF-6FB1-51F05AA44CA3}" v="1" dt="2020-09-01T16:45:06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>
        <p:scale>
          <a:sx n="67" d="100"/>
          <a:sy n="67" d="100"/>
        </p:scale>
        <p:origin x="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Lopez-Herrera" userId="S::victoria.lopez-herrera@utsa.edu::c5d0e359-1958-475a-9657-9a4286dc218d" providerId="AD" clId="Web-{107C3529-B100-42D7-630D-C3A31A274934}"/>
    <pc:docChg chg="modSld">
      <pc:chgData name="Victoria Lopez-Herrera" userId="S::victoria.lopez-herrera@utsa.edu::c5d0e359-1958-475a-9657-9a4286dc218d" providerId="AD" clId="Web-{107C3529-B100-42D7-630D-C3A31A274934}" dt="2020-09-01T16:42:43.047" v="6"/>
      <pc:docMkLst>
        <pc:docMk/>
      </pc:docMkLst>
      <pc:sldChg chg="modNotes">
        <pc:chgData name="Victoria Lopez-Herrera" userId="S::victoria.lopez-herrera@utsa.edu::c5d0e359-1958-475a-9657-9a4286dc218d" providerId="AD" clId="Web-{107C3529-B100-42D7-630D-C3A31A274934}" dt="2020-09-01T16:42:43.047" v="6"/>
        <pc:sldMkLst>
          <pc:docMk/>
          <pc:sldMk cId="534793854" sldId="263"/>
        </pc:sldMkLst>
      </pc:sldChg>
      <pc:sldChg chg="modNotes">
        <pc:chgData name="Victoria Lopez-Herrera" userId="S::victoria.lopez-herrera@utsa.edu::c5d0e359-1958-475a-9657-9a4286dc218d" providerId="AD" clId="Web-{107C3529-B100-42D7-630D-C3A31A274934}" dt="2020-09-01T16:42:37.109" v="5"/>
        <pc:sldMkLst>
          <pc:docMk/>
          <pc:sldMk cId="1325015586" sldId="264"/>
        </pc:sldMkLst>
      </pc:sldChg>
      <pc:sldChg chg="modNotes">
        <pc:chgData name="Victoria Lopez-Herrera" userId="S::victoria.lopez-herrera@utsa.edu::c5d0e359-1958-475a-9657-9a4286dc218d" providerId="AD" clId="Web-{107C3529-B100-42D7-630D-C3A31A274934}" dt="2020-09-01T16:42:32.828" v="4"/>
        <pc:sldMkLst>
          <pc:docMk/>
          <pc:sldMk cId="824708597" sldId="265"/>
        </pc:sldMkLst>
      </pc:sldChg>
      <pc:sldChg chg="modNotes">
        <pc:chgData name="Victoria Lopez-Herrera" userId="S::victoria.lopez-herrera@utsa.edu::c5d0e359-1958-475a-9657-9a4286dc218d" providerId="AD" clId="Web-{107C3529-B100-42D7-630D-C3A31A274934}" dt="2020-09-01T16:42:28.031" v="3"/>
        <pc:sldMkLst>
          <pc:docMk/>
          <pc:sldMk cId="922224277" sldId="266"/>
        </pc:sldMkLst>
      </pc:sldChg>
      <pc:sldChg chg="modNotes">
        <pc:chgData name="Victoria Lopez-Herrera" userId="S::victoria.lopez-herrera@utsa.edu::c5d0e359-1958-475a-9657-9a4286dc218d" providerId="AD" clId="Web-{107C3529-B100-42D7-630D-C3A31A274934}" dt="2020-09-01T16:42:19.031" v="2"/>
        <pc:sldMkLst>
          <pc:docMk/>
          <pc:sldMk cId="965110036" sldId="268"/>
        </pc:sldMkLst>
      </pc:sldChg>
      <pc:sldChg chg="modNotes">
        <pc:chgData name="Victoria Lopez-Herrera" userId="S::victoria.lopez-herrera@utsa.edu::c5d0e359-1958-475a-9657-9a4286dc218d" providerId="AD" clId="Web-{107C3529-B100-42D7-630D-C3A31A274934}" dt="2020-09-01T16:42:03.671" v="0"/>
        <pc:sldMkLst>
          <pc:docMk/>
          <pc:sldMk cId="2599096448" sldId="271"/>
        </pc:sldMkLst>
      </pc:sldChg>
      <pc:sldChg chg="modNotes">
        <pc:chgData name="Victoria Lopez-Herrera" userId="S::victoria.lopez-herrera@utsa.edu::c5d0e359-1958-475a-9657-9a4286dc218d" providerId="AD" clId="Web-{107C3529-B100-42D7-630D-C3A31A274934}" dt="2020-09-01T16:42:13.874" v="1"/>
        <pc:sldMkLst>
          <pc:docMk/>
          <pc:sldMk cId="2875493862" sldId="272"/>
        </pc:sldMkLst>
      </pc:sldChg>
    </pc:docChg>
  </pc:docChgLst>
  <pc:docChgLst>
    <pc:chgData name="Victoria Lopez-Herrera" userId="S::victoria.lopez-herrera@utsa.edu::c5d0e359-1958-475a-9657-9a4286dc218d" providerId="AD" clId="Web-{6C774E42-66D0-4EDF-6FB1-51F05AA44CA3}"/>
    <pc:docChg chg="modSld">
      <pc:chgData name="Victoria Lopez-Herrera" userId="S::victoria.lopez-herrera@utsa.edu::c5d0e359-1958-475a-9657-9a4286dc218d" providerId="AD" clId="Web-{6C774E42-66D0-4EDF-6FB1-51F05AA44CA3}" dt="2020-09-01T16:47:28.294" v="197"/>
      <pc:docMkLst>
        <pc:docMk/>
      </pc:docMkLst>
      <pc:sldChg chg="modNotes">
        <pc:chgData name="Victoria Lopez-Herrera" userId="S::victoria.lopez-herrera@utsa.edu::c5d0e359-1958-475a-9657-9a4286dc218d" providerId="AD" clId="Web-{6C774E42-66D0-4EDF-6FB1-51F05AA44CA3}" dt="2020-09-01T16:45:05.697" v="44"/>
        <pc:sldMkLst>
          <pc:docMk/>
          <pc:sldMk cId="534793854" sldId="263"/>
        </pc:sldMkLst>
      </pc:sldChg>
      <pc:sldChg chg="modNotes">
        <pc:chgData name="Victoria Lopez-Herrera" userId="S::victoria.lopez-herrera@utsa.edu::c5d0e359-1958-475a-9657-9a4286dc218d" providerId="AD" clId="Web-{6C774E42-66D0-4EDF-6FB1-51F05AA44CA3}" dt="2020-09-01T16:47:28.294" v="197"/>
        <pc:sldMkLst>
          <pc:docMk/>
          <pc:sldMk cId="1325015586" sldId="264"/>
        </pc:sldMkLst>
      </pc:sldChg>
    </pc:docChg>
  </pc:docChgLst>
  <pc:docChgLst>
    <pc:chgData name="Victoria Lopez-Herrera" userId="S::victoria.lopez-herrera@utsa.edu::c5d0e359-1958-475a-9657-9a4286dc218d" providerId="AD" clId="Web-{0E32BAE8-DE04-4C6A-7E99-3D16654B3B9F}"/>
    <pc:docChg chg="modSld">
      <pc:chgData name="Victoria Lopez-Herrera" userId="S::victoria.lopez-herrera@utsa.edu::c5d0e359-1958-475a-9657-9a4286dc218d" providerId="AD" clId="Web-{0E32BAE8-DE04-4C6A-7E99-3D16654B3B9F}" dt="2020-09-01T16:53:03.728" v="330"/>
      <pc:docMkLst>
        <pc:docMk/>
      </pc:docMkLst>
      <pc:sldChg chg="modNotes">
        <pc:chgData name="Victoria Lopez-Herrera" userId="S::victoria.lopez-herrera@utsa.edu::c5d0e359-1958-475a-9657-9a4286dc218d" providerId="AD" clId="Web-{0E32BAE8-DE04-4C6A-7E99-3D16654B3B9F}" dt="2020-09-01T16:48:33.518" v="2"/>
        <pc:sldMkLst>
          <pc:docMk/>
          <pc:sldMk cId="1325015586" sldId="264"/>
        </pc:sldMkLst>
      </pc:sldChg>
      <pc:sldChg chg="modNotes">
        <pc:chgData name="Victoria Lopez-Herrera" userId="S::victoria.lopez-herrera@utsa.edu::c5d0e359-1958-475a-9657-9a4286dc218d" providerId="AD" clId="Web-{0E32BAE8-DE04-4C6A-7E99-3D16654B3B9F}" dt="2020-09-01T16:49:07.660" v="63"/>
        <pc:sldMkLst>
          <pc:docMk/>
          <pc:sldMk cId="824708597" sldId="265"/>
        </pc:sldMkLst>
      </pc:sldChg>
      <pc:sldChg chg="modNotes">
        <pc:chgData name="Victoria Lopez-Herrera" userId="S::victoria.lopez-herrera@utsa.edu::c5d0e359-1958-475a-9657-9a4286dc218d" providerId="AD" clId="Web-{0E32BAE8-DE04-4C6A-7E99-3D16654B3B9F}" dt="2020-09-01T16:52:56.446" v="325"/>
        <pc:sldMkLst>
          <pc:docMk/>
          <pc:sldMk cId="965110036" sldId="268"/>
        </pc:sldMkLst>
      </pc:sldChg>
      <pc:sldChg chg="modNotes">
        <pc:chgData name="Victoria Lopez-Herrera" userId="S::victoria.lopez-herrera@utsa.edu::c5d0e359-1958-475a-9657-9a4286dc218d" providerId="AD" clId="Web-{0E32BAE8-DE04-4C6A-7E99-3D16654B3B9F}" dt="2020-09-01T16:53:03.728" v="330"/>
        <pc:sldMkLst>
          <pc:docMk/>
          <pc:sldMk cId="2875493862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B7152-EB5E-4A4D-8429-10048782C17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6145A-C425-435D-BA78-9403E342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94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4FEC-C6B8-714B-9DF9-7E48AE752C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62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Why are we talking about this?</a:t>
            </a:r>
          </a:p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How is COVID-19 impacting our need to revisit customer service concepts?</a:t>
            </a:r>
          </a:p>
        </p:txBody>
      </p:sp>
      <p:sp>
        <p:nvSpPr>
          <p:cNvPr id="507" name="Google Shape;507;p35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2581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Provide examples specific to your area for each bullet point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What policies should staff be reviewing and knowledgeable about?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What are examples of pre-shift discussion expectations?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What are examples of post-shift discussions?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07" name="Google Shape;507;p35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7434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Ask/provide examples of actual incidents that have occurred thus far.</a:t>
            </a: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07" name="Google Shape;507;p35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2896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07" name="Google Shape;507;p35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7294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Role Play:</a:t>
            </a:r>
          </a:p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Create scenarios specific to your area and ask your staff to practice addressing the patron. </a:t>
            </a:r>
          </a:p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Common complaints: Example- Why is there limited equipment?</a:t>
            </a:r>
          </a:p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Questioning Policy: Example- Why do I have to wear a mask?</a:t>
            </a:r>
          </a:p>
          <a:p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Utter Disrespect: Example- COVID is a hoax and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ya'll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are just sheep following the conspiracy</a:t>
            </a:r>
          </a:p>
          <a:p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07" name="Google Shape;507;p35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6609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cs typeface="Calibri"/>
              </a:rPr>
              <a:t>PRACTICE</a:t>
            </a:r>
            <a:endParaRPr lang="en-US" dirty="0"/>
          </a:p>
        </p:txBody>
      </p:sp>
      <p:sp>
        <p:nvSpPr>
          <p:cNvPr id="507" name="Google Shape;507;p35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551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6" name="Google Shape;506;p3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07" name="Google Shape;507;p35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78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48647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7704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6517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7301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988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208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2264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3179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260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6627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6573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F6670-14BB-49E2-AA7F-F3DEBBCDF6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463E6-FD76-446E-AF19-28645B574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2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52960" cy="6949440"/>
          </a:xfrm>
          <a:prstGeom prst="rect">
            <a:avLst/>
          </a:prstGeom>
          <a:solidFill>
            <a:srgbClr val="0322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1"/>
          <p:cNvSpPr txBox="1">
            <a:spLocks/>
          </p:cNvSpPr>
          <p:nvPr/>
        </p:nvSpPr>
        <p:spPr>
          <a:xfrm>
            <a:off x="1726038" y="3936696"/>
            <a:ext cx="8759768" cy="785676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45A21"/>
                </a:solidFill>
                <a:latin typeface="Helvetica"/>
                <a:cs typeface="Helvetica"/>
              </a:rPr>
              <a:t>Fall 2020 Staff Training: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Helvetica"/>
                <a:cs typeface="Helvetica"/>
              </a:rPr>
              <a:t>SERVING IN A COVID-19 WORLD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424" y="1620212"/>
            <a:ext cx="6348997" cy="23164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6831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47"/>
          <p:cNvGrpSpPr/>
          <p:nvPr/>
        </p:nvGrpSpPr>
        <p:grpSpPr>
          <a:xfrm>
            <a:off x="0" y="6219047"/>
            <a:ext cx="12344400" cy="638953"/>
            <a:chOff x="-5285" y="6227514"/>
            <a:chExt cx="9267271" cy="638953"/>
          </a:xfrm>
        </p:grpSpPr>
        <p:sp>
          <p:nvSpPr>
            <p:cNvPr id="512" name="Google Shape;512;p47"/>
            <p:cNvSpPr/>
            <p:nvPr/>
          </p:nvSpPr>
          <p:spPr>
            <a:xfrm>
              <a:off x="-5285" y="6227514"/>
              <a:ext cx="9149285" cy="325978"/>
            </a:xfrm>
            <a:prstGeom prst="rect">
              <a:avLst/>
            </a:prstGeom>
            <a:solidFill>
              <a:srgbClr val="EB4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3" name="Google Shape;513;p47" descr="Picture 66.png"/>
            <p:cNvPicPr preferRelativeResize="0"/>
            <p:nvPr/>
          </p:nvPicPr>
          <p:blipFill rotWithShape="1">
            <a:blip r:embed="rId3">
              <a:alphaModFix/>
            </a:blip>
            <a:srcRect r="-1203"/>
            <a:stretch/>
          </p:blipFill>
          <p:spPr>
            <a:xfrm>
              <a:off x="-5285" y="6274914"/>
              <a:ext cx="9267271" cy="59155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5" name="Google Shape;515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3983" y="6189639"/>
            <a:ext cx="1831836" cy="6683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SERVICE CONCEPTS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Situational Awareness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Management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646111" y="452718"/>
            <a:ext cx="9404723" cy="777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300" y="2009111"/>
            <a:ext cx="4800600" cy="3200400"/>
          </a:xfrm>
          <a:prstGeom prst="rect">
            <a:avLst/>
          </a:prstGeom>
          <a:ln w="38100" cap="sq">
            <a:solidFill>
              <a:schemeClr val="bg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479385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47"/>
          <p:cNvGrpSpPr/>
          <p:nvPr/>
        </p:nvGrpSpPr>
        <p:grpSpPr>
          <a:xfrm>
            <a:off x="0" y="6219047"/>
            <a:ext cx="12344400" cy="638953"/>
            <a:chOff x="-5285" y="6227514"/>
            <a:chExt cx="9267271" cy="638953"/>
          </a:xfrm>
        </p:grpSpPr>
        <p:sp>
          <p:nvSpPr>
            <p:cNvPr id="512" name="Google Shape;512;p47"/>
            <p:cNvSpPr/>
            <p:nvPr/>
          </p:nvSpPr>
          <p:spPr>
            <a:xfrm>
              <a:off x="-5285" y="6227514"/>
              <a:ext cx="9149285" cy="325978"/>
            </a:xfrm>
            <a:prstGeom prst="rect">
              <a:avLst/>
            </a:prstGeom>
            <a:solidFill>
              <a:srgbClr val="EB4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3" name="Google Shape;513;p47" descr="Picture 66.png"/>
            <p:cNvPicPr preferRelativeResize="0"/>
            <p:nvPr/>
          </p:nvPicPr>
          <p:blipFill rotWithShape="1">
            <a:blip r:embed="rId3">
              <a:alphaModFix/>
            </a:blip>
            <a:srcRect r="-1203"/>
            <a:stretch/>
          </p:blipFill>
          <p:spPr>
            <a:xfrm>
              <a:off x="-5285" y="6274914"/>
              <a:ext cx="9267271" cy="59155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5" name="Google Shape;515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3983" y="6189639"/>
            <a:ext cx="1831836" cy="6683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SERVICE CONCEPTS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b="1" i="1" dirty="0"/>
              <a:t>Policy Knowledge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and review consistently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Helps to explain to patrons </a:t>
            </a:r>
          </a:p>
          <a:p>
            <a:pPr lvl="1"/>
            <a:r>
              <a:rPr lang="en-US" sz="2000" b="1" i="1" dirty="0"/>
              <a:t>Before Shift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Pre-shift discussion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policy</a:t>
            </a:r>
          </a:p>
          <a:p>
            <a:pPr lvl="1"/>
            <a:r>
              <a:rPr lang="en-US" sz="2000" b="1" i="1" dirty="0"/>
              <a:t>After Shift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Post-shift discussion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any concerns with supervisor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Pre-Shift Meeting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cleaning/disinfecting procedures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face covering guidelines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social distancing guidelines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difficult situation scenarios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your own PPE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Post-Shift Meeting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Debrief with team members/supervisor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any concerns/situations to supervisor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Discard used PPE (non-reusable mask, glove,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1558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47"/>
          <p:cNvGrpSpPr/>
          <p:nvPr/>
        </p:nvGrpSpPr>
        <p:grpSpPr>
          <a:xfrm>
            <a:off x="0" y="6219047"/>
            <a:ext cx="12344400" cy="638953"/>
            <a:chOff x="-5285" y="6227514"/>
            <a:chExt cx="9267271" cy="638953"/>
          </a:xfrm>
        </p:grpSpPr>
        <p:sp>
          <p:nvSpPr>
            <p:cNvPr id="512" name="Google Shape;512;p47"/>
            <p:cNvSpPr/>
            <p:nvPr/>
          </p:nvSpPr>
          <p:spPr>
            <a:xfrm>
              <a:off x="-5285" y="6227514"/>
              <a:ext cx="9149285" cy="325978"/>
            </a:xfrm>
            <a:prstGeom prst="rect">
              <a:avLst/>
            </a:prstGeom>
            <a:solidFill>
              <a:srgbClr val="EB4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3" name="Google Shape;513;p47" descr="Picture 66.png"/>
            <p:cNvPicPr preferRelativeResize="0"/>
            <p:nvPr/>
          </p:nvPicPr>
          <p:blipFill rotWithShape="1">
            <a:blip r:embed="rId3">
              <a:alphaModFix/>
            </a:blip>
            <a:srcRect r="-1203"/>
            <a:stretch/>
          </p:blipFill>
          <p:spPr>
            <a:xfrm>
              <a:off x="-5285" y="6274914"/>
              <a:ext cx="9267271" cy="59155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5" name="Google Shape;515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3983" y="6189639"/>
            <a:ext cx="1831836" cy="6683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SERVICE CONCEPTS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SITUATIONAL AWARENESS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staff, we need to be aware of different situations to make correct decisions before approaching patrons.</a:t>
            </a:r>
          </a:p>
          <a:p>
            <a:pPr lvl="2"/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the patron just finish cardio and that’s why their mask is off?</a:t>
            </a:r>
          </a:p>
          <a:p>
            <a:pPr lvl="2"/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the patron just finish drinking water and that’s why their mask is off?</a:t>
            </a:r>
          </a:p>
          <a:p>
            <a:pPr lvl="2"/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Emotions/Mood of the patron</a:t>
            </a:r>
          </a:p>
          <a:p>
            <a:pPr lvl="2"/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staff already warned/talked to this patron?</a:t>
            </a:r>
          </a:p>
          <a:p>
            <a:pPr lvl="2"/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this patron caused problems before?</a:t>
            </a:r>
          </a:p>
          <a:p>
            <a:pPr lvl="1"/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awareness needs to increase during peak hours and/or at full capacity.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CONFIDENCE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knowledge of the policy and the capability of enforcing the policy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a strong presence 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your training/experience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your team members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overthink situations</a:t>
            </a:r>
          </a:p>
          <a:p>
            <a:pPr lvl="1"/>
            <a:endParaRPr lang="en-US" sz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Anticipate mistakes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to everyone with the same respect (faculty, staff, guests,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reacting abruptly, give patrons an opportunity to correct themselves</a:t>
            </a:r>
          </a:p>
          <a:p>
            <a:pPr lvl="1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aware of what happens on your shift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0859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47"/>
          <p:cNvGrpSpPr/>
          <p:nvPr/>
        </p:nvGrpSpPr>
        <p:grpSpPr>
          <a:xfrm>
            <a:off x="0" y="6219047"/>
            <a:ext cx="12344400" cy="638953"/>
            <a:chOff x="-5285" y="6227514"/>
            <a:chExt cx="9267271" cy="638953"/>
          </a:xfrm>
        </p:grpSpPr>
        <p:sp>
          <p:nvSpPr>
            <p:cNvPr id="512" name="Google Shape;512;p47"/>
            <p:cNvSpPr/>
            <p:nvPr/>
          </p:nvSpPr>
          <p:spPr>
            <a:xfrm>
              <a:off x="-5285" y="6227514"/>
              <a:ext cx="9149285" cy="325978"/>
            </a:xfrm>
            <a:prstGeom prst="rect">
              <a:avLst/>
            </a:prstGeom>
            <a:solidFill>
              <a:srgbClr val="EB4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3" name="Google Shape;513;p47" descr="Picture 66.png"/>
            <p:cNvPicPr preferRelativeResize="0"/>
            <p:nvPr/>
          </p:nvPicPr>
          <p:blipFill rotWithShape="1">
            <a:blip r:embed="rId3">
              <a:alphaModFix/>
            </a:blip>
            <a:srcRect r="-1203"/>
            <a:stretch/>
          </p:blipFill>
          <p:spPr>
            <a:xfrm>
              <a:off x="-5285" y="6274914"/>
              <a:ext cx="9267271" cy="59155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5" name="Google Shape;515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3983" y="6189639"/>
            <a:ext cx="1831836" cy="6683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SERVICE CONCEPTS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IMPORANT ASPECT </a:t>
            </a:r>
          </a:p>
          <a:p>
            <a:pPr lvl="1"/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do staff communicate with?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Supervisors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Members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Patrons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keys to communicating with patrons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respect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relatable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be a “tough person”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yell!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confidence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 reasonable questions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 your words wisely</a:t>
            </a:r>
          </a:p>
          <a:p>
            <a:pPr lvl="1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STAY COOL!!!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2427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47"/>
          <p:cNvGrpSpPr/>
          <p:nvPr/>
        </p:nvGrpSpPr>
        <p:grpSpPr>
          <a:xfrm>
            <a:off x="0" y="6219047"/>
            <a:ext cx="12344400" cy="638953"/>
            <a:chOff x="-5285" y="6227514"/>
            <a:chExt cx="9267271" cy="638953"/>
          </a:xfrm>
        </p:grpSpPr>
        <p:sp>
          <p:nvSpPr>
            <p:cNvPr id="512" name="Google Shape;512;p47"/>
            <p:cNvSpPr/>
            <p:nvPr/>
          </p:nvSpPr>
          <p:spPr>
            <a:xfrm>
              <a:off x="-5285" y="6227514"/>
              <a:ext cx="9149285" cy="325978"/>
            </a:xfrm>
            <a:prstGeom prst="rect">
              <a:avLst/>
            </a:prstGeom>
            <a:solidFill>
              <a:srgbClr val="EB4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3" name="Google Shape;513;p47" descr="Picture 66.png"/>
            <p:cNvPicPr preferRelativeResize="0"/>
            <p:nvPr/>
          </p:nvPicPr>
          <p:blipFill rotWithShape="1">
            <a:blip r:embed="rId3">
              <a:alphaModFix/>
            </a:blip>
            <a:srcRect r="-1203"/>
            <a:stretch/>
          </p:blipFill>
          <p:spPr>
            <a:xfrm>
              <a:off x="-5285" y="6274914"/>
              <a:ext cx="9267271" cy="59155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5" name="Google Shape;515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3983" y="6189639"/>
            <a:ext cx="1831836" cy="6683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SERVICE CONCEPTS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MANAGEMENT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comments said by patrons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Complaints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Questioning Policies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Utter Disrespect</a:t>
            </a:r>
          </a:p>
          <a:p>
            <a:pPr marL="914400" lvl="2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Management Process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– to properly wear face covering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 – options to follow policy 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– patron “IF” they do not comply with policy and have them escorted out</a:t>
            </a:r>
          </a:p>
          <a:p>
            <a:pPr lvl="2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– any situations that caused trouble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manage conflict</a:t>
            </a:r>
          </a:p>
          <a:p>
            <a:pPr lvl="2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dignity and respect toward patron</a:t>
            </a:r>
          </a:p>
          <a:p>
            <a:pPr lvl="2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to patron with all of your senses</a:t>
            </a:r>
          </a:p>
          <a:p>
            <a:pPr lvl="2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Ask, don’t tell!!</a:t>
            </a:r>
          </a:p>
          <a:p>
            <a:pPr lvl="2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Explain why?</a:t>
            </a:r>
          </a:p>
          <a:p>
            <a:pPr lvl="2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 options, not threats</a:t>
            </a:r>
          </a:p>
          <a:p>
            <a:pPr lvl="2"/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a second chance!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11003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47"/>
          <p:cNvGrpSpPr/>
          <p:nvPr/>
        </p:nvGrpSpPr>
        <p:grpSpPr>
          <a:xfrm>
            <a:off x="0" y="6219047"/>
            <a:ext cx="12344400" cy="638953"/>
            <a:chOff x="-5285" y="6227514"/>
            <a:chExt cx="9267271" cy="638953"/>
          </a:xfrm>
        </p:grpSpPr>
        <p:sp>
          <p:nvSpPr>
            <p:cNvPr id="512" name="Google Shape;512;p47"/>
            <p:cNvSpPr/>
            <p:nvPr/>
          </p:nvSpPr>
          <p:spPr>
            <a:xfrm>
              <a:off x="-5285" y="6227514"/>
              <a:ext cx="9149285" cy="325978"/>
            </a:xfrm>
            <a:prstGeom prst="rect">
              <a:avLst/>
            </a:prstGeom>
            <a:solidFill>
              <a:srgbClr val="EB4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3" name="Google Shape;513;p47" descr="Picture 66.png"/>
            <p:cNvPicPr preferRelativeResize="0"/>
            <p:nvPr/>
          </p:nvPicPr>
          <p:blipFill rotWithShape="1">
            <a:blip r:embed="rId3">
              <a:alphaModFix/>
            </a:blip>
            <a:srcRect r="-1203"/>
            <a:stretch/>
          </p:blipFill>
          <p:spPr>
            <a:xfrm>
              <a:off x="-5285" y="6274914"/>
              <a:ext cx="9267271" cy="59155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5" name="Google Shape;515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3983" y="6189639"/>
            <a:ext cx="1831836" cy="6683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ASK-0FFER-LEAVE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4301" y="1347928"/>
            <a:ext cx="10515600" cy="4351338"/>
          </a:xfrm>
        </p:spPr>
        <p:txBody>
          <a:bodyPr>
            <a:normAutofit/>
          </a:bodyPr>
          <a:lstStyle/>
          <a:p>
            <a:pPr marL="914400" lvl="2" indent="0" algn="ctr">
              <a:buNone/>
            </a:pPr>
            <a:r>
              <a:rPr lang="en-US" sz="1800" dirty="0"/>
              <a:t>The University has recommended using this method to encourage patrons to adhere to wearing face coverings on campus.  </a:t>
            </a:r>
          </a:p>
          <a:p>
            <a:pPr lvl="2"/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75" y="2168900"/>
            <a:ext cx="4974239" cy="37371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101" y="2151685"/>
            <a:ext cx="4984213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49386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47"/>
          <p:cNvGrpSpPr/>
          <p:nvPr/>
        </p:nvGrpSpPr>
        <p:grpSpPr>
          <a:xfrm>
            <a:off x="0" y="6219047"/>
            <a:ext cx="12344400" cy="638953"/>
            <a:chOff x="-5285" y="6227514"/>
            <a:chExt cx="9267271" cy="638953"/>
          </a:xfrm>
        </p:grpSpPr>
        <p:sp>
          <p:nvSpPr>
            <p:cNvPr id="512" name="Google Shape;512;p47"/>
            <p:cNvSpPr/>
            <p:nvPr/>
          </p:nvSpPr>
          <p:spPr>
            <a:xfrm>
              <a:off x="-5285" y="6227514"/>
              <a:ext cx="9149285" cy="325978"/>
            </a:xfrm>
            <a:prstGeom prst="rect">
              <a:avLst/>
            </a:prstGeom>
            <a:solidFill>
              <a:srgbClr val="EB45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3" name="Google Shape;513;p47" descr="Picture 66.png"/>
            <p:cNvPicPr preferRelativeResize="0"/>
            <p:nvPr/>
          </p:nvPicPr>
          <p:blipFill rotWithShape="1">
            <a:blip r:embed="rId3">
              <a:alphaModFix/>
            </a:blip>
            <a:srcRect r="-1203"/>
            <a:stretch/>
          </p:blipFill>
          <p:spPr>
            <a:xfrm>
              <a:off x="-5285" y="6274914"/>
              <a:ext cx="9267271" cy="59155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5" name="Google Shape;515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33983" y="6189639"/>
            <a:ext cx="1831836" cy="6683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SERVICE CONCEPTS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these tips when dealing with upset patrons.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 be professional, positive, and respectful</a:t>
            </a:r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 in a friendly manner</a:t>
            </a:r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 neutral and don’t take it personal</a:t>
            </a:r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without interrupting</a:t>
            </a:r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 details by taking notes when they speak</a:t>
            </a:r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Apologize ‘appropriately’  </a:t>
            </a:r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 their concerns and repeat back </a:t>
            </a:r>
          </a:p>
          <a:p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 choices on how to resolve the situation</a:t>
            </a:r>
          </a:p>
          <a:p>
            <a:pPr lvl="2"/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338644"/>
            <a:ext cx="5212080" cy="332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096448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484</Words>
  <Application>Microsoft Office PowerPoint</Application>
  <PresentationFormat>Widescreen</PresentationFormat>
  <Paragraphs>115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CUSTOMER SERVICE CONCEPTS</vt:lpstr>
      <vt:lpstr>CUSTOMER SERVICE CONCEPTS</vt:lpstr>
      <vt:lpstr>CUSTOMER SERVICE CONCEPTS</vt:lpstr>
      <vt:lpstr>CUSTOMER SERVICE CONCEPTS</vt:lpstr>
      <vt:lpstr>CUSTOMER SERVICE CONCEPTS</vt:lpstr>
      <vt:lpstr>ASK-0FFER-LEAVE METHOD</vt:lpstr>
      <vt:lpstr>CUSTOMER SERVICE CONCEPTS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OFFICIATING CONCEPTS</dc:title>
  <dc:creator>Cy Fondal</dc:creator>
  <cp:lastModifiedBy>Cy Fondal</cp:lastModifiedBy>
  <cp:revision>112</cp:revision>
  <dcterms:created xsi:type="dcterms:W3CDTF">2020-08-25T15:29:23Z</dcterms:created>
  <dcterms:modified xsi:type="dcterms:W3CDTF">2020-09-01T16:53:06Z</dcterms:modified>
</cp:coreProperties>
</file>